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sldIdLst>
    <p:sldId id="257" r:id="rId2"/>
    <p:sldId id="293" r:id="rId3"/>
    <p:sldId id="264" r:id="rId4"/>
    <p:sldId id="278" r:id="rId5"/>
    <p:sldId id="274" r:id="rId6"/>
    <p:sldId id="275" r:id="rId7"/>
    <p:sldId id="276" r:id="rId8"/>
    <p:sldId id="277" r:id="rId9"/>
    <p:sldId id="279" r:id="rId10"/>
    <p:sldId id="289" r:id="rId11"/>
    <p:sldId id="290" r:id="rId12"/>
    <p:sldId id="291" r:id="rId13"/>
    <p:sldId id="292" r:id="rId14"/>
    <p:sldId id="332" r:id="rId15"/>
    <p:sldId id="280" r:id="rId16"/>
    <p:sldId id="281" r:id="rId17"/>
    <p:sldId id="282" r:id="rId18"/>
    <p:sldId id="283" r:id="rId19"/>
    <p:sldId id="284" r:id="rId20"/>
    <p:sldId id="285" r:id="rId21"/>
    <p:sldId id="286" r:id="rId22"/>
    <p:sldId id="287" r:id="rId23"/>
    <p:sldId id="288" r:id="rId24"/>
    <p:sldId id="294" r:id="rId25"/>
    <p:sldId id="265" r:id="rId26"/>
    <p:sldId id="258" r:id="rId27"/>
    <p:sldId id="260" r:id="rId28"/>
    <p:sldId id="261" r:id="rId29"/>
    <p:sldId id="268" r:id="rId30"/>
    <p:sldId id="259" r:id="rId31"/>
    <p:sldId id="266" r:id="rId32"/>
    <p:sldId id="267" r:id="rId33"/>
    <p:sldId id="271" r:id="rId34"/>
    <p:sldId id="305" r:id="rId35"/>
    <p:sldId id="323" r:id="rId36"/>
    <p:sldId id="325" r:id="rId37"/>
    <p:sldId id="272" r:id="rId38"/>
    <p:sldId id="295" r:id="rId39"/>
    <p:sldId id="296" r:id="rId40"/>
    <p:sldId id="297" r:id="rId41"/>
    <p:sldId id="298" r:id="rId42"/>
    <p:sldId id="299" r:id="rId43"/>
    <p:sldId id="273" r:id="rId44"/>
    <p:sldId id="303" r:id="rId45"/>
    <p:sldId id="301" r:id="rId46"/>
    <p:sldId id="327" r:id="rId47"/>
    <p:sldId id="302" r:id="rId48"/>
    <p:sldId id="306" r:id="rId49"/>
    <p:sldId id="308" r:id="rId50"/>
    <p:sldId id="324" r:id="rId51"/>
    <p:sldId id="315" r:id="rId52"/>
    <p:sldId id="307" r:id="rId53"/>
    <p:sldId id="309" r:id="rId54"/>
    <p:sldId id="328" r:id="rId55"/>
    <p:sldId id="310" r:id="rId56"/>
    <p:sldId id="311" r:id="rId57"/>
    <p:sldId id="312" r:id="rId58"/>
    <p:sldId id="313" r:id="rId59"/>
    <p:sldId id="326" r:id="rId60"/>
    <p:sldId id="329" r:id="rId61"/>
    <p:sldId id="314" r:id="rId62"/>
    <p:sldId id="316" r:id="rId63"/>
    <p:sldId id="330" r:id="rId64"/>
    <p:sldId id="317" r:id="rId65"/>
    <p:sldId id="322" r:id="rId66"/>
    <p:sldId id="321" r:id="rId67"/>
    <p:sldId id="318" r:id="rId68"/>
    <p:sldId id="320" r:id="rId69"/>
    <p:sldId id="33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80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73659" autoAdjust="0"/>
  </p:normalViewPr>
  <p:slideViewPr>
    <p:cSldViewPr snapToGrid="0" snapToObjects="1">
      <p:cViewPr>
        <p:scale>
          <a:sx n="90" d="100"/>
          <a:sy n="90" d="100"/>
        </p:scale>
        <p:origin x="-8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01328-FE96-6C42-9BAD-DF5E28E86D96}"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29977-526E-F744-BA67-0A6DA9DC2441}" type="slidenum">
              <a:rPr lang="en-US" smtClean="0"/>
              <a:t>‹#›</a:t>
            </a:fld>
            <a:endParaRPr lang="en-US"/>
          </a:p>
        </p:txBody>
      </p:sp>
    </p:spTree>
    <p:extLst>
      <p:ext uri="{BB962C8B-B14F-4D97-AF65-F5344CB8AC3E}">
        <p14:creationId xmlns:p14="http://schemas.microsoft.com/office/powerpoint/2010/main" val="2461514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a:t>
            </a:fld>
            <a:endParaRPr lang="en-US"/>
          </a:p>
        </p:txBody>
      </p:sp>
    </p:spTree>
    <p:extLst>
      <p:ext uri="{BB962C8B-B14F-4D97-AF65-F5344CB8AC3E}">
        <p14:creationId xmlns:p14="http://schemas.microsoft.com/office/powerpoint/2010/main" val="5518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10</a:t>
            </a:fld>
            <a:endParaRPr lang="en-US"/>
          </a:p>
        </p:txBody>
      </p:sp>
    </p:spTree>
    <p:extLst>
      <p:ext uri="{BB962C8B-B14F-4D97-AF65-F5344CB8AC3E}">
        <p14:creationId xmlns:p14="http://schemas.microsoft.com/office/powerpoint/2010/main" val="112817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11</a:t>
            </a:fld>
            <a:endParaRPr lang="en-US"/>
          </a:p>
        </p:txBody>
      </p:sp>
    </p:spTree>
    <p:extLst>
      <p:ext uri="{BB962C8B-B14F-4D97-AF65-F5344CB8AC3E}">
        <p14:creationId xmlns:p14="http://schemas.microsoft.com/office/powerpoint/2010/main" val="344259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12</a:t>
            </a:fld>
            <a:endParaRPr lang="en-US"/>
          </a:p>
        </p:txBody>
      </p:sp>
    </p:spTree>
    <p:extLst>
      <p:ext uri="{BB962C8B-B14F-4D97-AF65-F5344CB8AC3E}">
        <p14:creationId xmlns:p14="http://schemas.microsoft.com/office/powerpoint/2010/main" val="1566599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13</a:t>
            </a:fld>
            <a:endParaRPr lang="en-US"/>
          </a:p>
        </p:txBody>
      </p:sp>
    </p:spTree>
    <p:extLst>
      <p:ext uri="{BB962C8B-B14F-4D97-AF65-F5344CB8AC3E}">
        <p14:creationId xmlns:p14="http://schemas.microsoft.com/office/powerpoint/2010/main" val="290171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15</a:t>
            </a:fld>
            <a:endParaRPr lang="en-US"/>
          </a:p>
        </p:txBody>
      </p:sp>
    </p:spTree>
    <p:extLst>
      <p:ext uri="{BB962C8B-B14F-4D97-AF65-F5344CB8AC3E}">
        <p14:creationId xmlns:p14="http://schemas.microsoft.com/office/powerpoint/2010/main" val="242137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16</a:t>
            </a:fld>
            <a:endParaRPr lang="en-US"/>
          </a:p>
        </p:txBody>
      </p:sp>
    </p:spTree>
    <p:extLst>
      <p:ext uri="{BB962C8B-B14F-4D97-AF65-F5344CB8AC3E}">
        <p14:creationId xmlns:p14="http://schemas.microsoft.com/office/powerpoint/2010/main" val="274385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17</a:t>
            </a:fld>
            <a:endParaRPr lang="en-US"/>
          </a:p>
        </p:txBody>
      </p:sp>
    </p:spTree>
    <p:extLst>
      <p:ext uri="{BB962C8B-B14F-4D97-AF65-F5344CB8AC3E}">
        <p14:creationId xmlns:p14="http://schemas.microsoft.com/office/powerpoint/2010/main" val="190789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18</a:t>
            </a:fld>
            <a:endParaRPr lang="en-US"/>
          </a:p>
        </p:txBody>
      </p:sp>
    </p:spTree>
    <p:extLst>
      <p:ext uri="{BB962C8B-B14F-4D97-AF65-F5344CB8AC3E}">
        <p14:creationId xmlns:p14="http://schemas.microsoft.com/office/powerpoint/2010/main" val="280051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19</a:t>
            </a:fld>
            <a:endParaRPr lang="en-US"/>
          </a:p>
        </p:txBody>
      </p:sp>
    </p:spTree>
    <p:extLst>
      <p:ext uri="{BB962C8B-B14F-4D97-AF65-F5344CB8AC3E}">
        <p14:creationId xmlns:p14="http://schemas.microsoft.com/office/powerpoint/2010/main" val="389972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20</a:t>
            </a:fld>
            <a:endParaRPr lang="en-US"/>
          </a:p>
        </p:txBody>
      </p:sp>
    </p:spTree>
    <p:extLst>
      <p:ext uri="{BB962C8B-B14F-4D97-AF65-F5344CB8AC3E}">
        <p14:creationId xmlns:p14="http://schemas.microsoft.com/office/powerpoint/2010/main" val="104128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a:t>
            </a:fld>
            <a:endParaRPr lang="en-US"/>
          </a:p>
        </p:txBody>
      </p:sp>
    </p:spTree>
    <p:extLst>
      <p:ext uri="{BB962C8B-B14F-4D97-AF65-F5344CB8AC3E}">
        <p14:creationId xmlns:p14="http://schemas.microsoft.com/office/powerpoint/2010/main" val="1983710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21</a:t>
            </a:fld>
            <a:endParaRPr lang="en-US"/>
          </a:p>
        </p:txBody>
      </p:sp>
    </p:spTree>
    <p:extLst>
      <p:ext uri="{BB962C8B-B14F-4D97-AF65-F5344CB8AC3E}">
        <p14:creationId xmlns:p14="http://schemas.microsoft.com/office/powerpoint/2010/main" val="3264310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22</a:t>
            </a:fld>
            <a:endParaRPr lang="en-US"/>
          </a:p>
        </p:txBody>
      </p:sp>
    </p:spTree>
    <p:extLst>
      <p:ext uri="{BB962C8B-B14F-4D97-AF65-F5344CB8AC3E}">
        <p14:creationId xmlns:p14="http://schemas.microsoft.com/office/powerpoint/2010/main" val="301514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23</a:t>
            </a:fld>
            <a:endParaRPr lang="en-US"/>
          </a:p>
        </p:txBody>
      </p:sp>
    </p:spTree>
    <p:extLst>
      <p:ext uri="{BB962C8B-B14F-4D97-AF65-F5344CB8AC3E}">
        <p14:creationId xmlns:p14="http://schemas.microsoft.com/office/powerpoint/2010/main" val="4101892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450 ohms</a:t>
            </a:r>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24</a:t>
            </a:fld>
            <a:endParaRPr lang="en-US"/>
          </a:p>
        </p:txBody>
      </p:sp>
    </p:spTree>
    <p:extLst>
      <p:ext uri="{BB962C8B-B14F-4D97-AF65-F5344CB8AC3E}">
        <p14:creationId xmlns:p14="http://schemas.microsoft.com/office/powerpoint/2010/main" val="259414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25</a:t>
            </a:fld>
            <a:endParaRPr lang="en-US"/>
          </a:p>
        </p:txBody>
      </p:sp>
    </p:spTree>
    <p:extLst>
      <p:ext uri="{BB962C8B-B14F-4D97-AF65-F5344CB8AC3E}">
        <p14:creationId xmlns:p14="http://schemas.microsoft.com/office/powerpoint/2010/main" val="3409955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26</a:t>
            </a:fld>
            <a:endParaRPr lang="en-US"/>
          </a:p>
        </p:txBody>
      </p:sp>
    </p:spTree>
    <p:extLst>
      <p:ext uri="{BB962C8B-B14F-4D97-AF65-F5344CB8AC3E}">
        <p14:creationId xmlns:p14="http://schemas.microsoft.com/office/powerpoint/2010/main" val="2875947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27</a:t>
            </a:fld>
            <a:endParaRPr lang="en-US"/>
          </a:p>
        </p:txBody>
      </p:sp>
    </p:spTree>
    <p:extLst>
      <p:ext uri="{BB962C8B-B14F-4D97-AF65-F5344CB8AC3E}">
        <p14:creationId xmlns:p14="http://schemas.microsoft.com/office/powerpoint/2010/main" val="587388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28</a:t>
            </a:fld>
            <a:endParaRPr lang="en-US"/>
          </a:p>
        </p:txBody>
      </p:sp>
    </p:spTree>
    <p:extLst>
      <p:ext uri="{BB962C8B-B14F-4D97-AF65-F5344CB8AC3E}">
        <p14:creationId xmlns:p14="http://schemas.microsoft.com/office/powerpoint/2010/main" val="761649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29</a:t>
            </a:fld>
            <a:endParaRPr lang="en-US"/>
          </a:p>
        </p:txBody>
      </p:sp>
    </p:spTree>
    <p:extLst>
      <p:ext uri="{BB962C8B-B14F-4D97-AF65-F5344CB8AC3E}">
        <p14:creationId xmlns:p14="http://schemas.microsoft.com/office/powerpoint/2010/main" val="26325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30</a:t>
            </a:fld>
            <a:endParaRPr lang="en-US"/>
          </a:p>
        </p:txBody>
      </p:sp>
    </p:spTree>
    <p:extLst>
      <p:ext uri="{BB962C8B-B14F-4D97-AF65-F5344CB8AC3E}">
        <p14:creationId xmlns:p14="http://schemas.microsoft.com/office/powerpoint/2010/main" val="11964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a:t>
            </a:fld>
            <a:endParaRPr lang="en-US"/>
          </a:p>
        </p:txBody>
      </p:sp>
    </p:spTree>
    <p:extLst>
      <p:ext uri="{BB962C8B-B14F-4D97-AF65-F5344CB8AC3E}">
        <p14:creationId xmlns:p14="http://schemas.microsoft.com/office/powerpoint/2010/main" val="3480958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31</a:t>
            </a:fld>
            <a:endParaRPr lang="en-US"/>
          </a:p>
        </p:txBody>
      </p:sp>
    </p:spTree>
    <p:extLst>
      <p:ext uri="{BB962C8B-B14F-4D97-AF65-F5344CB8AC3E}">
        <p14:creationId xmlns:p14="http://schemas.microsoft.com/office/powerpoint/2010/main" val="3810555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32</a:t>
            </a:fld>
            <a:endParaRPr lang="en-US"/>
          </a:p>
        </p:txBody>
      </p:sp>
    </p:spTree>
    <p:extLst>
      <p:ext uri="{BB962C8B-B14F-4D97-AF65-F5344CB8AC3E}">
        <p14:creationId xmlns:p14="http://schemas.microsoft.com/office/powerpoint/2010/main" val="2316151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0" dirty="0" smtClean="0"/>
              <a:t>five</a:t>
            </a:r>
            <a:r>
              <a:rPr lang="en-US" b="0" baseline="0" dirty="0" smtClean="0"/>
              <a:t> analog pins </a:t>
            </a:r>
            <a:r>
              <a:rPr lang="en-US" baseline="0" dirty="0" smtClean="0"/>
              <a:t>are used ONLY to input analog signals, which can take on a continuous range of values. These signals can vary between 0V and 5V.</a:t>
            </a:r>
            <a:endParaRPr lang="en-US" dirty="0" smtClean="0"/>
          </a:p>
          <a:p>
            <a:endParaRPr lang="en-US" dirty="0" smtClean="0"/>
          </a:p>
          <a:p>
            <a:r>
              <a:rPr lang="en-US" dirty="0" smtClean="0"/>
              <a:t>The </a:t>
            </a:r>
            <a:r>
              <a:rPr lang="en-US" b="0" dirty="0" smtClean="0"/>
              <a:t>13 digital pins </a:t>
            </a:r>
            <a:r>
              <a:rPr lang="en-US" baseline="0" dirty="0" smtClean="0"/>
              <a:t>are used to input OR output digital signals, which are either “on” or “off”. These signals will always be 5V (which we call “high”) or 0V (which we call “low”).</a:t>
            </a:r>
          </a:p>
          <a:p>
            <a:endParaRPr lang="en-US" baseline="0" dirty="0" smtClean="0"/>
          </a:p>
          <a:p>
            <a:r>
              <a:rPr lang="en-US" baseline="0" dirty="0" smtClean="0"/>
              <a:t>The </a:t>
            </a:r>
            <a:r>
              <a:rPr lang="en-US" baseline="0" dirty="0" err="1" smtClean="0"/>
              <a:t>Arduino</a:t>
            </a:r>
            <a:r>
              <a:rPr lang="en-US" baseline="0" dirty="0" smtClean="0"/>
              <a:t> has an analog-to-digital converter (ADC), which allows it to convert analog signals (such as temperature or light, which can take on a continuous range of values) into digital signals (such as blinking a light, which is either ON or OFF). The </a:t>
            </a:r>
            <a:r>
              <a:rPr lang="en-US" baseline="0" dirty="0" err="1" smtClean="0"/>
              <a:t>Arduino</a:t>
            </a:r>
            <a:r>
              <a:rPr lang="en-US" baseline="0" dirty="0" smtClean="0"/>
              <a:t>, however, does not have a digital-to-analog converter.</a:t>
            </a:r>
          </a:p>
          <a:p>
            <a:endParaRPr lang="en-US" baseline="0" dirty="0" smtClean="0"/>
          </a:p>
          <a:p>
            <a:r>
              <a:rPr lang="en-US" baseline="0" dirty="0" smtClean="0"/>
              <a:t>When you are writing your </a:t>
            </a:r>
            <a:r>
              <a:rPr lang="en-US" baseline="0" dirty="0" err="1" smtClean="0"/>
              <a:t>Arduino</a:t>
            </a:r>
            <a:r>
              <a:rPr lang="en-US" baseline="0" dirty="0" smtClean="0"/>
              <a:t> code, you have to specify whether the digital pins are either being used as input or output pins. You do not have to specify how the analog pins are being used because they can only be input pins.</a:t>
            </a:r>
          </a:p>
          <a:p>
            <a:endParaRPr lang="en-US" baseline="0" dirty="0" smtClean="0"/>
          </a:p>
          <a:p>
            <a:r>
              <a:rPr lang="en-US" baseline="0" dirty="0" smtClean="0"/>
              <a:t>In this workshop we will also use the pins for power (5V) and ground. </a:t>
            </a:r>
          </a:p>
          <a:p>
            <a:endParaRPr lang="en-US" baseline="0" dirty="0" smtClean="0"/>
          </a:p>
        </p:txBody>
      </p:sp>
      <p:sp>
        <p:nvSpPr>
          <p:cNvPr id="4" name="Slide Number Placeholder 3"/>
          <p:cNvSpPr>
            <a:spLocks noGrp="1"/>
          </p:cNvSpPr>
          <p:nvPr>
            <p:ph type="sldNum" sz="quarter" idx="10"/>
          </p:nvPr>
        </p:nvSpPr>
        <p:spPr/>
        <p:txBody>
          <a:bodyPr/>
          <a:lstStyle/>
          <a:p>
            <a:fld id="{BAD29977-526E-F744-BA67-0A6DA9DC2441}" type="slidenum">
              <a:rPr lang="en-US" smtClean="0"/>
              <a:t>33</a:t>
            </a:fld>
            <a:endParaRPr lang="en-US"/>
          </a:p>
        </p:txBody>
      </p:sp>
    </p:spTree>
    <p:extLst>
      <p:ext uri="{BB962C8B-B14F-4D97-AF65-F5344CB8AC3E}">
        <p14:creationId xmlns:p14="http://schemas.microsoft.com/office/powerpoint/2010/main" val="1854475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analog</a:t>
            </a:r>
            <a:r>
              <a:rPr lang="en-US" baseline="0" dirty="0" smtClean="0"/>
              <a:t> signal is a signal that can have a huge range of values. These values are continuous, like a sine wave.</a:t>
            </a:r>
          </a:p>
          <a:p>
            <a:endParaRPr lang="en-US" baseline="0" dirty="0" smtClean="0"/>
          </a:p>
          <a:p>
            <a:r>
              <a:rPr lang="en-US" baseline="0" dirty="0" smtClean="0"/>
              <a:t>If you’re using a microcontroller that has a “logic level” of 5V, it has a base voltage of 0 (ground) and a maximum voltage of 5V. With this logic level, an analog signal can vary anywhere between these two levels.</a:t>
            </a:r>
          </a:p>
          <a:p>
            <a:endParaRPr lang="en-US" baseline="0" dirty="0" smtClean="0"/>
          </a:p>
          <a:p>
            <a:r>
              <a:rPr lang="en-US" baseline="0" dirty="0" smtClean="0"/>
              <a:t>Most things we deal with in the real world are analog. Consider a light sensor that is used to measure the intensity of sunlight. When configured in a “voltage divider circuit” (more on this later), the amount of sunlight that shines on the light sensor will change the voltage across the light resistor. No light might correspond to a 0V signal. Partial shade might correspond to a 2.5 V signal, and full light might correspond to a 5V signal. And there are many many values in between. It’s a CONTINUOUS SIGNAL.</a:t>
            </a:r>
          </a:p>
          <a:p>
            <a:endParaRPr lang="en-US" baseline="0" dirty="0" smtClean="0"/>
          </a:p>
          <a:p>
            <a:r>
              <a:rPr lang="en-US" baseline="0" dirty="0" smtClean="0"/>
              <a:t>Digital signals are different. They have one of two values – either HIGH or LOW. The way we often seen this represented is as a 1 or a 0. 1 representing HIGH or ON, and 0 representing LOW or OFF. So if we’re talking about the same 5V microcontroller that we were before, when we get a voltage close to 5, it corresponds to a 1, and when we get a voltage close to 0 it corresponds to a 0. An example in real life is just a simple light switch. When we close the switch, electricity from the battery will flow through and turn the light bulb on. A microcontroller would measure that as a 1 because it’s seeing the full voltage. If the switch is open it would register that as a 0.</a:t>
            </a:r>
          </a:p>
          <a:p>
            <a:endParaRPr lang="en-US" baseline="0" dirty="0" smtClean="0"/>
          </a:p>
        </p:txBody>
      </p:sp>
      <p:sp>
        <p:nvSpPr>
          <p:cNvPr id="4" name="Slide Number Placeholder 3"/>
          <p:cNvSpPr>
            <a:spLocks noGrp="1"/>
          </p:cNvSpPr>
          <p:nvPr>
            <p:ph type="sldNum" sz="quarter" idx="10"/>
          </p:nvPr>
        </p:nvSpPr>
        <p:spPr/>
        <p:txBody>
          <a:bodyPr/>
          <a:lstStyle/>
          <a:p>
            <a:fld id="{BAD29977-526E-F744-BA67-0A6DA9DC2441}" type="slidenum">
              <a:rPr lang="en-US" smtClean="0"/>
              <a:t>34</a:t>
            </a:fld>
            <a:endParaRPr lang="en-US"/>
          </a:p>
        </p:txBody>
      </p:sp>
    </p:spTree>
    <p:extLst>
      <p:ext uri="{BB962C8B-B14F-4D97-AF65-F5344CB8AC3E}">
        <p14:creationId xmlns:p14="http://schemas.microsoft.com/office/powerpoint/2010/main" val="3852696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most everything in the world is analog, how do we convert between the two? How do we take an analog signal and convert it to a digital signal? That’s done with analog-to-digital converters.</a:t>
            </a:r>
            <a:endParaRPr lang="en-US" dirty="0" smtClean="0"/>
          </a:p>
          <a:p>
            <a:endParaRPr lang="en-US" dirty="0" smtClean="0"/>
          </a:p>
          <a:p>
            <a:r>
              <a:rPr lang="en-US" dirty="0" smtClean="0"/>
              <a:t>Let’s say we have that </a:t>
            </a:r>
            <a:r>
              <a:rPr lang="en-US" baseline="0" dirty="0" smtClean="0"/>
              <a:t>analog signal from the light sensor coming into our system, which ranges from 0V – 5V. So now we need to convert that to a digital signal because that’s what our </a:t>
            </a:r>
            <a:r>
              <a:rPr lang="en-US" baseline="0" dirty="0" err="1" smtClean="0"/>
              <a:t>Arduino</a:t>
            </a:r>
            <a:r>
              <a:rPr lang="en-US" baseline="0" dirty="0" smtClean="0"/>
              <a:t> needs in order to process it. What our digital signal looks like is going to depend on the resolution of the analog to digital converter (ADC) in our system. </a:t>
            </a:r>
          </a:p>
          <a:p>
            <a:endParaRPr lang="en-US" baseline="0" dirty="0" smtClean="0"/>
          </a:p>
          <a:p>
            <a:r>
              <a:rPr lang="en-US" baseline="0" dirty="0" smtClean="0"/>
              <a:t>Basically our system’s resolution is based on the number of bits. If we have a 10 bit ADC, that’s going to be 2^10 bits because 2 is the number of options we have (0 or 1). That equals 1,024. So a 10-bit system is going to have 1024 bits of resolution. Generally we see 0 to 1023 because 0 registers as 0V. This is really important because when we use the “serial monitor” in </a:t>
            </a:r>
            <a:r>
              <a:rPr lang="en-US" baseline="0" dirty="0" err="1" smtClean="0"/>
              <a:t>Arduino</a:t>
            </a:r>
            <a:r>
              <a:rPr lang="en-US" baseline="0" dirty="0" smtClean="0"/>
              <a:t> to read the voltage from the analog input pins, we’ll read values between 0 and 1,023. So keep this in the back of your head as we move forward.</a:t>
            </a:r>
          </a:p>
          <a:p>
            <a:endParaRPr lang="en-US" baseline="0" dirty="0" smtClean="0"/>
          </a:p>
          <a:p>
            <a:r>
              <a:rPr lang="en-US" baseline="0" dirty="0" smtClean="0"/>
              <a:t>So - a 10 bit system will break our analog signal into 10 different horizontal steps. As the figure on the slide shows, a 3-bit system will break the analog signal into 3 bits, which we can easily see. With a 16-bit system, it’s hard to see the different steps, and the signal looks a whole lot smoother. </a:t>
            </a:r>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35</a:t>
            </a:fld>
            <a:endParaRPr lang="en-US"/>
          </a:p>
        </p:txBody>
      </p:sp>
    </p:spTree>
    <p:extLst>
      <p:ext uri="{BB962C8B-B14F-4D97-AF65-F5344CB8AC3E}">
        <p14:creationId xmlns:p14="http://schemas.microsoft.com/office/powerpoint/2010/main" val="3313132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36</a:t>
            </a:fld>
            <a:endParaRPr lang="en-US"/>
          </a:p>
        </p:txBody>
      </p:sp>
    </p:spTree>
    <p:extLst>
      <p:ext uri="{BB962C8B-B14F-4D97-AF65-F5344CB8AC3E}">
        <p14:creationId xmlns:p14="http://schemas.microsoft.com/office/powerpoint/2010/main" val="514153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37</a:t>
            </a:fld>
            <a:endParaRPr lang="en-US"/>
          </a:p>
        </p:txBody>
      </p:sp>
    </p:spTree>
    <p:extLst>
      <p:ext uri="{BB962C8B-B14F-4D97-AF65-F5344CB8AC3E}">
        <p14:creationId xmlns:p14="http://schemas.microsoft.com/office/powerpoint/2010/main" val="324484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38</a:t>
            </a:fld>
            <a:endParaRPr lang="en-US"/>
          </a:p>
        </p:txBody>
      </p:sp>
    </p:spTree>
    <p:extLst>
      <p:ext uri="{BB962C8B-B14F-4D97-AF65-F5344CB8AC3E}">
        <p14:creationId xmlns:p14="http://schemas.microsoft.com/office/powerpoint/2010/main" val="1459609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39</a:t>
            </a:fld>
            <a:endParaRPr lang="en-US"/>
          </a:p>
        </p:txBody>
      </p:sp>
    </p:spTree>
    <p:extLst>
      <p:ext uri="{BB962C8B-B14F-4D97-AF65-F5344CB8AC3E}">
        <p14:creationId xmlns:p14="http://schemas.microsoft.com/office/powerpoint/2010/main" val="2687819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40</a:t>
            </a:fld>
            <a:endParaRPr lang="en-US"/>
          </a:p>
        </p:txBody>
      </p:sp>
    </p:spTree>
    <p:extLst>
      <p:ext uri="{BB962C8B-B14F-4D97-AF65-F5344CB8AC3E}">
        <p14:creationId xmlns:p14="http://schemas.microsoft.com/office/powerpoint/2010/main" val="264221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4</a:t>
            </a:fld>
            <a:endParaRPr lang="en-US"/>
          </a:p>
        </p:txBody>
      </p:sp>
    </p:spTree>
    <p:extLst>
      <p:ext uri="{BB962C8B-B14F-4D97-AF65-F5344CB8AC3E}">
        <p14:creationId xmlns:p14="http://schemas.microsoft.com/office/powerpoint/2010/main" val="1348884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41</a:t>
            </a:fld>
            <a:endParaRPr lang="en-US"/>
          </a:p>
        </p:txBody>
      </p:sp>
    </p:spTree>
    <p:extLst>
      <p:ext uri="{BB962C8B-B14F-4D97-AF65-F5344CB8AC3E}">
        <p14:creationId xmlns:p14="http://schemas.microsoft.com/office/powerpoint/2010/main" val="1847413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dirty="0" smtClean="0"/>
              <a:t>// Is</a:t>
            </a:r>
            <a:r>
              <a:rPr lang="en-US" baseline="0" dirty="0" smtClean="0"/>
              <a:t> how you make single-line comments in the sketch.</a:t>
            </a:r>
          </a:p>
          <a:p>
            <a:r>
              <a:rPr lang="en-US" baseline="0" dirty="0" smtClean="0"/>
              <a:t>/* is how you make multi-line comments. Make sure the end of your comment ends with */</a:t>
            </a:r>
          </a:p>
          <a:p>
            <a:endParaRPr lang="en-US" baseline="0" dirty="0" smtClean="0"/>
          </a:p>
          <a:p>
            <a:r>
              <a:rPr lang="en-US" baseline="0" dirty="0" smtClean="0"/>
              <a:t>Notice the two functions setup() and loop (). All sketches must have these functions, which will run automatically when the sketch is uploaded. The setup() function runs only once when the sketch starts and is used for things you need to do first, or only once. In this case we are setting digital pin 13 to be an output, which means that it will output 0V and 5V (which will turn the LED off and on).</a:t>
            </a:r>
          </a:p>
          <a:p>
            <a:endParaRPr lang="en-US" baseline="0" dirty="0" smtClean="0"/>
          </a:p>
          <a:p>
            <a:r>
              <a:rPr lang="en-US" dirty="0" smtClean="0"/>
              <a:t>After setup() finishes, the loop() functions runs over and over until you turn off or reset</a:t>
            </a:r>
            <a:r>
              <a:rPr lang="en-US" baseline="0" dirty="0" smtClean="0"/>
              <a:t> your </a:t>
            </a:r>
            <a:r>
              <a:rPr lang="en-US" baseline="0" dirty="0" err="1" smtClean="0"/>
              <a:t>Arduino</a:t>
            </a:r>
            <a:r>
              <a:rPr lang="en-US" baseline="0" dirty="0" smtClean="0"/>
              <a:t>. This is where the bulk of your sketch will be. Here, this is where we will write the code to make the LED blink on and off.</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we have an LED connected to pin 13, if we make the output HIGH, the LED will get voltage and light up. If we make the output LOW, the LED will have no voltage and will turn off. We use the function </a:t>
            </a:r>
            <a:r>
              <a:rPr lang="en-US" baseline="0" dirty="0" err="1" smtClean="0"/>
              <a:t>digitalWrite</a:t>
            </a:r>
            <a:r>
              <a:rPr lang="en-US" baseline="0" dirty="0" smtClean="0"/>
              <a:t>() to do this. It takes two values – a pin number followed by the word HIGH or LOW.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make the LED show a blinking pattern, we have to use a delay so the LED stays on and off for a certain amount of time. We use the function delay() which takes one input – milliseconds. So delay(1000) would cause the program to pause for one second.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Experiment: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Make the LED blink more rapidly. Then more slowly.</a:t>
            </a:r>
          </a:p>
          <a:p>
            <a:r>
              <a:rPr lang="en-US" dirty="0" smtClean="0"/>
              <a:t>2. Make a blinking</a:t>
            </a:r>
            <a:r>
              <a:rPr lang="en-US" baseline="0" dirty="0" smtClean="0"/>
              <a:t> pattern like short, short, long.</a:t>
            </a:r>
          </a:p>
          <a:p>
            <a:r>
              <a:rPr lang="en-US" baseline="0" dirty="0" smtClean="0"/>
              <a:t>3. Determine how rapidly the LED has to blink for our eyes to perceive the LED as staying on (not blinking).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42</a:t>
            </a:fld>
            <a:endParaRPr lang="en-US"/>
          </a:p>
        </p:txBody>
      </p:sp>
    </p:spTree>
    <p:extLst>
      <p:ext uri="{BB962C8B-B14F-4D97-AF65-F5344CB8AC3E}">
        <p14:creationId xmlns:p14="http://schemas.microsoft.com/office/powerpoint/2010/main" val="136867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example shows you how to read analog input from the physical world using a potentiometer. We will use the potentiometer to control how fast an LED blinks.</a:t>
            </a:r>
          </a:p>
          <a:p>
            <a:endParaRPr lang="en-US" baseline="0" dirty="0" smtClean="0"/>
          </a:p>
          <a:p>
            <a:r>
              <a:rPr lang="en-US" baseline="0" dirty="0" smtClean="0"/>
              <a:t>We’ll also start using “variables”, which are used to store numbers that change, such as measurements from the outside world. </a:t>
            </a:r>
          </a:p>
          <a:p>
            <a:endParaRPr lang="en-US" baseline="0" dirty="0" smtClean="0"/>
          </a:p>
          <a:p>
            <a:r>
              <a:rPr lang="en-US" baseline="0" dirty="0" smtClean="0"/>
              <a:t>A potentiometer (“pot”, for short) is a simple mechanical device that changes resistance when the knob is turned. Hence, it’s called a “variable resistor.” Basically it’s a control knob, like the ones you use to adjust the volume on your speakers or dim a lamp.</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it’s connected with 5V across its two outer pins, the middle pin outputs a voltage between 0 and 5V, depending on the position of the knob. In this way, it can be used as a “voltage divider”.</a:t>
            </a:r>
            <a:r>
              <a:rPr lang="en-US" baseline="0" dirty="0" smtClean="0"/>
              <a:t> The change in voltage level is used to control the blink rate of the LED.</a:t>
            </a:r>
          </a:p>
          <a:p>
            <a:endParaRPr lang="en-US" baseline="0" dirty="0" smtClean="0"/>
          </a:p>
          <a:p>
            <a:r>
              <a:rPr lang="en-US" baseline="0" dirty="0" smtClean="0"/>
              <a:t>We will read these voltage changes in the pot using the serial monitor.</a:t>
            </a:r>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43</a:t>
            </a:fld>
            <a:endParaRPr lang="en-US"/>
          </a:p>
        </p:txBody>
      </p:sp>
    </p:spTree>
    <p:extLst>
      <p:ext uri="{BB962C8B-B14F-4D97-AF65-F5344CB8AC3E}">
        <p14:creationId xmlns:p14="http://schemas.microsoft.com/office/powerpoint/2010/main" val="1862042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44</a:t>
            </a:fld>
            <a:endParaRPr lang="en-US"/>
          </a:p>
        </p:txBody>
      </p:sp>
    </p:spTree>
    <p:extLst>
      <p:ext uri="{BB962C8B-B14F-4D97-AF65-F5344CB8AC3E}">
        <p14:creationId xmlns:p14="http://schemas.microsoft.com/office/powerpoint/2010/main" val="3466038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45</a:t>
            </a:fld>
            <a:endParaRPr lang="en-US"/>
          </a:p>
        </p:txBody>
      </p:sp>
    </p:spTree>
    <p:extLst>
      <p:ext uri="{BB962C8B-B14F-4D97-AF65-F5344CB8AC3E}">
        <p14:creationId xmlns:p14="http://schemas.microsoft.com/office/powerpoint/2010/main" val="3714828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sketch we’ll start to use variables</a:t>
            </a:r>
            <a:r>
              <a:rPr lang="en-US" baseline="0" dirty="0" smtClean="0"/>
              <a:t> to name and store numbers that change. In this case the changing number is the analog input from the potentiometer. </a:t>
            </a:r>
          </a:p>
          <a:p>
            <a:endParaRPr lang="en-US" baseline="0" dirty="0" smtClean="0"/>
          </a:p>
          <a:p>
            <a:r>
              <a:rPr lang="en-US" baseline="0" dirty="0" smtClean="0"/>
              <a:t>Variables can be different data types such as integers, </a:t>
            </a:r>
            <a:r>
              <a:rPr lang="en-US" baseline="0" dirty="0" err="1" smtClean="0"/>
              <a:t>boolean</a:t>
            </a:r>
            <a:r>
              <a:rPr lang="en-US" baseline="0" dirty="0" smtClean="0"/>
              <a:t>, etc. See http://</a:t>
            </a:r>
            <a:r>
              <a:rPr lang="en-US" baseline="0" dirty="0" err="1" smtClean="0"/>
              <a:t>arduino.cc</a:t>
            </a:r>
            <a:r>
              <a:rPr lang="en-US" baseline="0" dirty="0" smtClean="0"/>
              <a:t>/en/Reference/</a:t>
            </a:r>
            <a:r>
              <a:rPr lang="en-US" baseline="0" dirty="0" err="1" smtClean="0"/>
              <a:t>VariableDeclaration</a:t>
            </a:r>
            <a:r>
              <a:rPr lang="en-US" baseline="0" dirty="0" smtClean="0"/>
              <a:t>. Integers, which we are using here, are whole numbers that can be negative.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declare variables outside of a function, they are called “global variables” and can be seen by all the functions. In general, you want to limit the scope of the variables, but in this case global variables are fine.</a:t>
            </a:r>
          </a:p>
          <a:p>
            <a:endParaRPr lang="en-US" baseline="0" dirty="0" smtClean="0"/>
          </a:p>
          <a:p>
            <a:r>
              <a:rPr lang="en-US" baseline="0" dirty="0" smtClean="0"/>
              <a:t>Variables must be “declared” before you can use them. In this sketch we are declaring three integer variables, sensorPin, </a:t>
            </a:r>
            <a:r>
              <a:rPr lang="en-US" baseline="0" dirty="0" err="1" smtClean="0"/>
              <a:t>ledPin</a:t>
            </a:r>
            <a:r>
              <a:rPr lang="en-US" baseline="0" dirty="0" smtClean="0"/>
              <a:t>, and </a:t>
            </a:r>
            <a:r>
              <a:rPr lang="en-US" baseline="0" dirty="0" err="1" smtClean="0"/>
              <a:t>sensorValue</a:t>
            </a:r>
            <a:r>
              <a:rPr lang="en-US" baseline="0" dirty="0" smtClean="0"/>
              <a:t>. The variable sensorPin will be used to refer to analog input pin 0. The variable </a:t>
            </a:r>
            <a:r>
              <a:rPr lang="en-US" baseline="0" dirty="0" err="1" smtClean="0"/>
              <a:t>ledPin</a:t>
            </a:r>
            <a:r>
              <a:rPr lang="en-US" baseline="0" dirty="0" smtClean="0"/>
              <a:t> will be used to refer to digital pin 13. Sometimes it’s easier to follow a sketch if we use variable names instead of just numbers, so we often name the pins we are using. The variable </a:t>
            </a:r>
            <a:r>
              <a:rPr lang="en-US" baseline="0" dirty="0" err="1" smtClean="0"/>
              <a:t>sensorValue</a:t>
            </a:r>
            <a:r>
              <a:rPr lang="en-US" baseline="0" dirty="0" smtClean="0"/>
              <a:t> will be used to store values from analog input pin 0.</a:t>
            </a:r>
          </a:p>
          <a:p>
            <a:endParaRPr lang="en-US" baseline="0" dirty="0" smtClean="0"/>
          </a:p>
          <a:p>
            <a:r>
              <a:rPr lang="en-US" baseline="0" dirty="0" smtClean="0"/>
              <a:t>You might notice in the setup() function that we are setting the digital pin named </a:t>
            </a:r>
            <a:r>
              <a:rPr lang="en-US" baseline="0" dirty="0" err="1" smtClean="0"/>
              <a:t>ledPin</a:t>
            </a:r>
            <a:r>
              <a:rPr lang="en-US" baseline="0" dirty="0" smtClean="0"/>
              <a:t> to an OUTPUT, but we aren’t setting the analog pin named sensorPin to anything. Why is this? This is because </a:t>
            </a:r>
            <a:r>
              <a:rPr lang="en-US" baseline="0" dirty="0" err="1" smtClean="0"/>
              <a:t>Arduino’s</a:t>
            </a:r>
            <a:r>
              <a:rPr lang="en-US" baseline="0" dirty="0" smtClean="0"/>
              <a:t> digital pins can be either input or output signals, but the analog pins can only input signals. In other words, an </a:t>
            </a:r>
            <a:r>
              <a:rPr lang="en-US" baseline="0" dirty="0" err="1" smtClean="0"/>
              <a:t>Arduino</a:t>
            </a:r>
            <a:r>
              <a:rPr lang="en-US" baseline="0" dirty="0" smtClean="0"/>
              <a:t> can interpret (input) analog information like the turning of a knob, but it can’t control that knob to turn (output) in the same continuous way.</a:t>
            </a:r>
          </a:p>
          <a:p>
            <a:endParaRPr lang="en-US" baseline="0" dirty="0" smtClean="0"/>
          </a:p>
          <a:p>
            <a:r>
              <a:rPr lang="en-US" baseline="0" dirty="0" smtClean="0"/>
              <a:t>You’ll also notice in the setup() function that we declared a function </a:t>
            </a:r>
            <a:r>
              <a:rPr lang="en-US" baseline="0" dirty="0" err="1" smtClean="0"/>
              <a:t>Serial.begin</a:t>
            </a:r>
            <a:r>
              <a:rPr lang="en-US" baseline="0" dirty="0" smtClean="0"/>
              <a:t>(9600). This just sets the data rate in bits per second (baud) for serial communication. We do this because we’re going to watch the serial monitor to see how values change when the pot knob is turned. In the loop() function we call another function </a:t>
            </a:r>
            <a:r>
              <a:rPr lang="en-US" baseline="0" dirty="0" err="1" smtClean="0"/>
              <a:t>Serial.println</a:t>
            </a:r>
            <a:r>
              <a:rPr lang="en-US" baseline="0" dirty="0" smtClean="0"/>
              <a:t>(</a:t>
            </a:r>
            <a:r>
              <a:rPr lang="en-US" baseline="0" dirty="0" err="1" smtClean="0"/>
              <a:t>sensorValue</a:t>
            </a:r>
            <a:r>
              <a:rPr lang="en-US" baseline="0" dirty="0" smtClean="0"/>
              <a:t>) to print the values on the serial monitor as text we can read. In this case, it will print the values that correspond to the voltage of the potentiometer. Question: what is the range going to be on the serial monitor? Remember what we talked about with analog and digital values. </a:t>
            </a:r>
            <a:r>
              <a:rPr lang="en-US" b="1" u="sng" baseline="0" dirty="0" smtClean="0">
                <a:solidFill>
                  <a:srgbClr val="FF00FF"/>
                </a:solidFill>
              </a:rPr>
              <a:t>We could also use </a:t>
            </a:r>
            <a:r>
              <a:rPr lang="en-US" b="1" u="sng" baseline="0" dirty="0" err="1" smtClean="0">
                <a:solidFill>
                  <a:srgbClr val="FF00FF"/>
                </a:solidFill>
              </a:rPr>
              <a:t>Serial.println</a:t>
            </a:r>
            <a:r>
              <a:rPr lang="en-US" b="1" u="sng" baseline="0" dirty="0" smtClean="0">
                <a:solidFill>
                  <a:srgbClr val="FF00FF"/>
                </a:solidFill>
              </a:rPr>
              <a:t>() to print the values for the </a:t>
            </a:r>
            <a:r>
              <a:rPr lang="en-US" b="1" u="sng" baseline="0" dirty="0" err="1" smtClean="0">
                <a:solidFill>
                  <a:srgbClr val="FF00FF"/>
                </a:solidFill>
              </a:rPr>
              <a:t>ledPin</a:t>
            </a:r>
            <a:r>
              <a:rPr lang="en-US" b="1" u="sng" baseline="0" dirty="0" smtClean="0">
                <a:solidFill>
                  <a:srgbClr val="FF00FF"/>
                </a:solidFill>
              </a:rPr>
              <a:t>. What is the range going to be in this case?</a:t>
            </a:r>
          </a:p>
          <a:p>
            <a:endParaRPr lang="en-US" baseline="0" dirty="0" smtClean="0"/>
          </a:p>
          <a:p>
            <a:r>
              <a:rPr lang="en-US" baseline="0" dirty="0" smtClean="0"/>
              <a:t>Play with turning the knob as you watch what’s happening on the serial monitor. Do you see how when the knob is turned all the way to the left, the value on the serial monitor is 0? That corresponds to a voltage of 0. Do you see how when the knob is turned all the way to the right, the value on the serial monitor is 1023? That corresponds to a voltage of 5V. And then there are many values in between. So, you can see how a potentiometer is used as a voltage divider because it simply divides a given voltage.</a:t>
            </a:r>
          </a:p>
          <a:p>
            <a:endParaRPr lang="en-US" baseline="0" dirty="0" smtClean="0"/>
          </a:p>
          <a:p>
            <a:r>
              <a:rPr lang="en-US" baseline="0" dirty="0" smtClean="0"/>
              <a:t>So what’s happening in the loop() function? The variable </a:t>
            </a:r>
            <a:r>
              <a:rPr lang="en-US" baseline="0" dirty="0" err="1" smtClean="0"/>
              <a:t>sensorValue</a:t>
            </a:r>
            <a:r>
              <a:rPr lang="en-US" baseline="0" dirty="0" smtClean="0"/>
              <a:t> is storing the voltage values (from 0 to 1023) from the pot, which vary as the knob is turned. The knob all the way to the left is 0V, and the knob all the way to the right is 5V (1023). The LED blinks for the same amount of time as the </a:t>
            </a:r>
            <a:r>
              <a:rPr lang="en-US" baseline="0" dirty="0" err="1" smtClean="0"/>
              <a:t>sensorValue</a:t>
            </a:r>
            <a:r>
              <a:rPr lang="en-US" baseline="0" dirty="0" smtClean="0"/>
              <a:t>. So, if the knob is all the way turned to the left, the LED doesn’t actually blink because the delay is 0. If the knob is turned all the way to the right, the LED blinks and pauses for 1023 milliseconds, or about one second. </a:t>
            </a:r>
          </a:p>
          <a:p>
            <a:endParaRPr lang="en-US" baseline="0" dirty="0" smtClean="0"/>
          </a:p>
          <a:p>
            <a:r>
              <a:rPr lang="en-US" baseline="0" dirty="0" smtClean="0"/>
              <a:t>Experiment:</a:t>
            </a:r>
          </a:p>
          <a:p>
            <a:r>
              <a:rPr lang="en-US" baseline="0" dirty="0" smtClean="0"/>
              <a:t>Now, is this what you’d expect, or does the knob feel a little “backward” to you? How do you need to reconfigure either the pot or the code so that as you turn the knob from left to right the LED blinks more rapidly?</a:t>
            </a:r>
          </a:p>
        </p:txBody>
      </p:sp>
      <p:sp>
        <p:nvSpPr>
          <p:cNvPr id="4" name="Slide Number Placeholder 3"/>
          <p:cNvSpPr>
            <a:spLocks noGrp="1"/>
          </p:cNvSpPr>
          <p:nvPr>
            <p:ph type="sldNum" sz="quarter" idx="10"/>
          </p:nvPr>
        </p:nvSpPr>
        <p:spPr/>
        <p:txBody>
          <a:bodyPr/>
          <a:lstStyle/>
          <a:p>
            <a:fld id="{BAD29977-526E-F744-BA67-0A6DA9DC2441}" type="slidenum">
              <a:rPr lang="en-US" smtClean="0"/>
              <a:t>47</a:t>
            </a:fld>
            <a:endParaRPr lang="en-US"/>
          </a:p>
        </p:txBody>
      </p:sp>
    </p:spTree>
    <p:extLst>
      <p:ext uri="{BB962C8B-B14F-4D97-AF65-F5344CB8AC3E}">
        <p14:creationId xmlns:p14="http://schemas.microsoft.com/office/powerpoint/2010/main" val="3690562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already played with a potentiometer, which varies resistance</a:t>
            </a:r>
            <a:r>
              <a:rPr lang="en-US" baseline="0" dirty="0" smtClean="0"/>
              <a:t> based on the twisting of a knob. Here we’ll be using a photo resistor, which changes resistance based on how much light the sensor receives.</a:t>
            </a:r>
          </a:p>
          <a:p>
            <a:endParaRPr lang="en-US" baseline="0" dirty="0" smtClean="0"/>
          </a:p>
          <a:p>
            <a:r>
              <a:rPr lang="en-US" baseline="0" dirty="0" err="1" smtClean="0"/>
              <a:t>Arduino’s</a:t>
            </a:r>
            <a:r>
              <a:rPr lang="en-US" baseline="0" dirty="0" smtClean="0"/>
              <a:t> analog input pins can’t directly measure resistance (rather, they read voltage), but we can measure voltage changes by building a voltage divider with the </a:t>
            </a:r>
            <a:r>
              <a:rPr lang="en-US" baseline="0" dirty="0" err="1" smtClean="0"/>
              <a:t>photoresistor</a:t>
            </a:r>
            <a:r>
              <a:rPr lang="en-US" baseline="0" dirty="0" smtClean="0"/>
              <a:t>.</a:t>
            </a:r>
          </a:p>
          <a:p>
            <a:endParaRPr lang="en-US" baseline="0" dirty="0" smtClean="0"/>
          </a:p>
          <a:p>
            <a:r>
              <a:rPr lang="en-US" baseline="0" dirty="0" smtClean="0"/>
              <a:t>The voltage divider will output a high voltage when it’s getting a lot of light and a low voltage when it’s not, and a variety of values in between.</a:t>
            </a:r>
          </a:p>
          <a:p>
            <a:endParaRPr lang="en-US" baseline="0" dirty="0" smtClean="0"/>
          </a:p>
          <a:p>
            <a:r>
              <a:rPr lang="en-US" baseline="0" dirty="0" smtClean="0"/>
              <a:t>We’ll use this information about the voltage change across the photo resistor to brighten and dim and LED based on the light level picked up by the sensor. </a:t>
            </a:r>
          </a:p>
          <a:p>
            <a:endParaRPr lang="en-US" baseline="0" dirty="0" smtClean="0"/>
          </a:p>
          <a:p>
            <a:r>
              <a:rPr lang="en-US" baseline="0" dirty="0" smtClean="0"/>
              <a:t>So, in this case we’re using a digital signal to control an analog output. But </a:t>
            </a:r>
            <a:r>
              <a:rPr lang="en-US" baseline="0" dirty="0" err="1" smtClean="0"/>
              <a:t>Arduino</a:t>
            </a:r>
            <a:r>
              <a:rPr lang="en-US" baseline="0" dirty="0" smtClean="0"/>
              <a:t> doesn’t have a digital-to-analog converter. We’ll have to use a trick!</a:t>
            </a:r>
          </a:p>
        </p:txBody>
      </p:sp>
      <p:sp>
        <p:nvSpPr>
          <p:cNvPr id="4" name="Slide Number Placeholder 3"/>
          <p:cNvSpPr>
            <a:spLocks noGrp="1"/>
          </p:cNvSpPr>
          <p:nvPr>
            <p:ph type="sldNum" sz="quarter" idx="10"/>
          </p:nvPr>
        </p:nvSpPr>
        <p:spPr/>
        <p:txBody>
          <a:bodyPr/>
          <a:lstStyle/>
          <a:p>
            <a:fld id="{BAD29977-526E-F744-BA67-0A6DA9DC2441}" type="slidenum">
              <a:rPr lang="en-US" smtClean="0"/>
              <a:t>48</a:t>
            </a:fld>
            <a:endParaRPr lang="en-US"/>
          </a:p>
        </p:txBody>
      </p:sp>
    </p:spTree>
    <p:extLst>
      <p:ext uri="{BB962C8B-B14F-4D97-AF65-F5344CB8AC3E}">
        <p14:creationId xmlns:p14="http://schemas.microsoft.com/office/powerpoint/2010/main" val="1673532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 sensors you’ll use (like potentiometers, </a:t>
            </a:r>
            <a:r>
              <a:rPr lang="en-US" baseline="0" dirty="0" err="1" smtClean="0"/>
              <a:t>photoresistors</a:t>
            </a:r>
            <a:r>
              <a:rPr lang="en-US" baseline="0" dirty="0" smtClean="0"/>
              <a:t>, and temperature sensors, to name a few) are “resistors in disguise.” Their resistance changes in proportion to whatever they’re sensing.</a:t>
            </a:r>
          </a:p>
          <a:p>
            <a:endParaRPr lang="en-US" baseline="0" dirty="0" smtClean="0"/>
          </a:p>
          <a:p>
            <a:r>
              <a:rPr lang="en-US" baseline="0" dirty="0" smtClean="0"/>
              <a:t>As we discussed before, </a:t>
            </a:r>
            <a:r>
              <a:rPr lang="en-US" baseline="0" dirty="0" err="1" smtClean="0"/>
              <a:t>Arduino’s</a:t>
            </a:r>
            <a:r>
              <a:rPr lang="en-US" baseline="0" dirty="0" smtClean="0"/>
              <a:t> analog input pins measure voltage, not resistance, But we can use resistive sensors to measure voltage changes by building a voltage divider. A voltage divider consists of two resistor. The “top” resistor is the sensor you’re using (like a </a:t>
            </a:r>
            <a:r>
              <a:rPr lang="en-US" baseline="0" dirty="0" err="1" smtClean="0"/>
              <a:t>photoresistor</a:t>
            </a:r>
            <a:r>
              <a:rPr lang="en-US" baseline="0" dirty="0" smtClean="0"/>
              <a:t> or temperature sensor). The bottom resistor is a normal, fixed resistor (usually 10 k-ohms). When the top resistor is connected to power and the bottom resistor is connected to ground, the middle of the voltage divider will output a voltage that is proportional to the values of the two resistors.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49</a:t>
            </a:fld>
            <a:endParaRPr lang="en-US"/>
          </a:p>
        </p:txBody>
      </p:sp>
    </p:spTree>
    <p:extLst>
      <p:ext uri="{BB962C8B-B14F-4D97-AF65-F5344CB8AC3E}">
        <p14:creationId xmlns:p14="http://schemas.microsoft.com/office/powerpoint/2010/main" val="268466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back to our issue</a:t>
            </a:r>
            <a:r>
              <a:rPr lang="en-US" baseline="0" dirty="0" smtClean="0"/>
              <a:t> with wanting to convert digital to analog. In this case we want to use the digital signal from our </a:t>
            </a:r>
            <a:r>
              <a:rPr lang="en-US" baseline="0" dirty="0" err="1" smtClean="0"/>
              <a:t>Arduino</a:t>
            </a:r>
            <a:r>
              <a:rPr lang="en-US" baseline="0" dirty="0" smtClean="0"/>
              <a:t> to change the brightness of an LED. So, we need to be outputting some varying voltage level. But our </a:t>
            </a:r>
            <a:r>
              <a:rPr lang="en-US" baseline="0" dirty="0" err="1" smtClean="0"/>
              <a:t>Arduino</a:t>
            </a:r>
            <a:r>
              <a:rPr lang="en-US" baseline="0" dirty="0" smtClean="0"/>
              <a:t> isn’t built for that.</a:t>
            </a:r>
          </a:p>
          <a:p>
            <a:endParaRPr lang="en-US" baseline="0" dirty="0" smtClean="0"/>
          </a:p>
          <a:p>
            <a:r>
              <a:rPr lang="en-US" baseline="0" dirty="0" smtClean="0"/>
              <a:t>We employ a trick called </a:t>
            </a:r>
            <a:r>
              <a:rPr lang="en-US" b="1" baseline="0" dirty="0" smtClean="0"/>
              <a:t>pulse width modulation (PWM)</a:t>
            </a:r>
            <a:r>
              <a:rPr lang="en-US" baseline="0" dirty="0" smtClean="0"/>
              <a:t>. Because the </a:t>
            </a:r>
            <a:r>
              <a:rPr lang="en-US" baseline="0" dirty="0" err="1" smtClean="0"/>
              <a:t>Arduino</a:t>
            </a:r>
            <a:r>
              <a:rPr lang="en-US" baseline="0" dirty="0" smtClean="0"/>
              <a:t> is so fast, it can blink a pin on and off almost 1,000 times per second. Certain </a:t>
            </a:r>
            <a:r>
              <a:rPr lang="en-US" baseline="0" dirty="0" err="1" smtClean="0"/>
              <a:t>Arduino</a:t>
            </a:r>
            <a:r>
              <a:rPr lang="en-US" baseline="0" dirty="0" smtClean="0"/>
              <a:t> pins (those that can do PWM, indicated with a ~ next to them) go one step further by varying the amount of time the blinking pin spends HIGH vs. LOW. If it spends most of its time HIGH, a LED connected to that pin will appear bright. If it spends most of its time on LOW, the LED will look dim. Because the pin is blinking much faster than your eye can detect, the </a:t>
            </a:r>
            <a:r>
              <a:rPr lang="en-US" baseline="0" dirty="0" err="1" smtClean="0"/>
              <a:t>Arduino</a:t>
            </a:r>
            <a:r>
              <a:rPr lang="en-US" baseline="0" dirty="0" smtClean="0"/>
              <a:t> creates the illusion of a true analog output.</a:t>
            </a:r>
          </a:p>
          <a:p>
            <a:endParaRPr lang="en-US" baseline="0" dirty="0" smtClean="0"/>
          </a:p>
          <a:p>
            <a:r>
              <a:rPr lang="en-US" baseline="0" dirty="0" smtClean="0"/>
              <a:t>We use the function </a:t>
            </a:r>
            <a:r>
              <a:rPr lang="en-US" baseline="0" dirty="0" err="1" smtClean="0"/>
              <a:t>analogWrite</a:t>
            </a:r>
            <a:r>
              <a:rPr lang="en-US" baseline="0" dirty="0" smtClean="0"/>
              <a:t>() to do PWM. The first argument is the pin, and the second is the duty cycle (see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50</a:t>
            </a:fld>
            <a:endParaRPr lang="en-US"/>
          </a:p>
        </p:txBody>
      </p:sp>
    </p:spTree>
    <p:extLst>
      <p:ext uri="{BB962C8B-B14F-4D97-AF65-F5344CB8AC3E}">
        <p14:creationId xmlns:p14="http://schemas.microsoft.com/office/powerpoint/2010/main" val="1392822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AD29977-526E-F744-BA67-0A6DA9DC2441}" type="slidenum">
              <a:rPr lang="en-US" smtClean="0"/>
              <a:t>51</a:t>
            </a:fld>
            <a:endParaRPr lang="en-US"/>
          </a:p>
        </p:txBody>
      </p:sp>
    </p:spTree>
    <p:extLst>
      <p:ext uri="{BB962C8B-B14F-4D97-AF65-F5344CB8AC3E}">
        <p14:creationId xmlns:p14="http://schemas.microsoft.com/office/powerpoint/2010/main" val="230084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5</a:t>
            </a:fld>
            <a:endParaRPr lang="en-US"/>
          </a:p>
        </p:txBody>
      </p:sp>
    </p:spTree>
    <p:extLst>
      <p:ext uri="{BB962C8B-B14F-4D97-AF65-F5344CB8AC3E}">
        <p14:creationId xmlns:p14="http://schemas.microsoft.com/office/powerpoint/2010/main" val="3087185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a:t>
            </a:r>
            <a:r>
              <a:rPr lang="en-US" baseline="0" dirty="0" smtClean="0"/>
              <a:t>e left side of the circuit schematic, the positive lead of the LED has been moved to Pin 9 (previously it was connected to Pin 13). This is because Pin 9 does PWM. </a:t>
            </a:r>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52</a:t>
            </a:fld>
            <a:endParaRPr lang="en-US"/>
          </a:p>
        </p:txBody>
      </p:sp>
    </p:spTree>
    <p:extLst>
      <p:ext uri="{BB962C8B-B14F-4D97-AF65-F5344CB8AC3E}">
        <p14:creationId xmlns:p14="http://schemas.microsoft.com/office/powerpoint/2010/main" val="2104629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53</a:t>
            </a:fld>
            <a:endParaRPr lang="en-US"/>
          </a:p>
        </p:txBody>
      </p:sp>
    </p:spTree>
    <p:extLst>
      <p:ext uri="{BB962C8B-B14F-4D97-AF65-F5344CB8AC3E}">
        <p14:creationId xmlns:p14="http://schemas.microsoft.com/office/powerpoint/2010/main" val="3202781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54</a:t>
            </a:fld>
            <a:endParaRPr lang="en-US"/>
          </a:p>
        </p:txBody>
      </p:sp>
    </p:spTree>
    <p:extLst>
      <p:ext uri="{BB962C8B-B14F-4D97-AF65-F5344CB8AC3E}">
        <p14:creationId xmlns:p14="http://schemas.microsoft.com/office/powerpoint/2010/main" val="431104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55</a:t>
            </a:fld>
            <a:endParaRPr lang="en-US"/>
          </a:p>
        </p:txBody>
      </p:sp>
    </p:spTree>
    <p:extLst>
      <p:ext uri="{BB962C8B-B14F-4D97-AF65-F5344CB8AC3E}">
        <p14:creationId xmlns:p14="http://schemas.microsoft.com/office/powerpoint/2010/main" val="1157980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56</a:t>
            </a:fld>
            <a:endParaRPr lang="en-US"/>
          </a:p>
        </p:txBody>
      </p:sp>
    </p:spTree>
    <p:extLst>
      <p:ext uri="{BB962C8B-B14F-4D97-AF65-F5344CB8AC3E}">
        <p14:creationId xmlns:p14="http://schemas.microsoft.com/office/powerpoint/2010/main" val="4289969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57</a:t>
            </a:fld>
            <a:endParaRPr lang="en-US"/>
          </a:p>
        </p:txBody>
      </p:sp>
    </p:spTree>
    <p:extLst>
      <p:ext uri="{BB962C8B-B14F-4D97-AF65-F5344CB8AC3E}">
        <p14:creationId xmlns:p14="http://schemas.microsoft.com/office/powerpoint/2010/main" val="1617821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58</a:t>
            </a:fld>
            <a:endParaRPr lang="en-US"/>
          </a:p>
        </p:txBody>
      </p:sp>
    </p:spTree>
    <p:extLst>
      <p:ext uri="{BB962C8B-B14F-4D97-AF65-F5344CB8AC3E}">
        <p14:creationId xmlns:p14="http://schemas.microsoft.com/office/powerpoint/2010/main" val="10327294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59</a:t>
            </a:fld>
            <a:endParaRPr lang="en-US"/>
          </a:p>
        </p:txBody>
      </p:sp>
    </p:spTree>
    <p:extLst>
      <p:ext uri="{BB962C8B-B14F-4D97-AF65-F5344CB8AC3E}">
        <p14:creationId xmlns:p14="http://schemas.microsoft.com/office/powerpoint/2010/main" val="37148280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a:t>
            </a:r>
            <a:r>
              <a:rPr lang="en-US" baseline="0" dirty="0" smtClean="0"/>
              <a:t> do you think the formula for degrees C came from? </a:t>
            </a:r>
          </a:p>
          <a:p>
            <a:endParaRPr lang="en-US" baseline="0" dirty="0" smtClean="0"/>
          </a:p>
          <a:p>
            <a:r>
              <a:rPr lang="en-US" baseline="0" dirty="0" smtClean="0"/>
              <a:t>The specification sheet for the temperature sensor, of course! See next slide.</a:t>
            </a:r>
            <a:endParaRPr lang="en-US" dirty="0"/>
          </a:p>
        </p:txBody>
      </p:sp>
      <p:sp>
        <p:nvSpPr>
          <p:cNvPr id="4" name="Slide Number Placeholder 3"/>
          <p:cNvSpPr>
            <a:spLocks noGrp="1"/>
          </p:cNvSpPr>
          <p:nvPr>
            <p:ph type="sldNum" sz="quarter" idx="10"/>
          </p:nvPr>
        </p:nvSpPr>
        <p:spPr/>
        <p:txBody>
          <a:bodyPr/>
          <a:lstStyle/>
          <a:p>
            <a:fld id="{BAD29977-526E-F744-BA67-0A6DA9DC2441}" type="slidenum">
              <a:rPr lang="en-US" smtClean="0"/>
              <a:t>61</a:t>
            </a:fld>
            <a:endParaRPr lang="en-US"/>
          </a:p>
        </p:txBody>
      </p:sp>
    </p:spTree>
    <p:extLst>
      <p:ext uri="{BB962C8B-B14F-4D97-AF65-F5344CB8AC3E}">
        <p14:creationId xmlns:p14="http://schemas.microsoft.com/office/powerpoint/2010/main" val="3950824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line</a:t>
            </a:r>
            <a:r>
              <a:rPr lang="en-US" baseline="0" dirty="0" smtClean="0"/>
              <a:t> b, which corresponds to TMP36 (the version of the temperature sensor we are using). At 100˚C, the output voltage is about 1.5 V. </a:t>
            </a:r>
          </a:p>
          <a:p>
            <a:endParaRPr lang="en-US" baseline="0" dirty="0" smtClean="0"/>
          </a:p>
          <a:p>
            <a:r>
              <a:rPr lang="en-US" baseline="0" dirty="0" smtClean="0"/>
              <a:t>Using this point of information, we can write a function for degrees C as a function of output voltage: Degrees C = (Output voltage – 0.5) * 100. From the spec sheet, it looks like this function will hold true for any temperature from -50˚C to 125˚C.</a:t>
            </a:r>
          </a:p>
        </p:txBody>
      </p:sp>
      <p:sp>
        <p:nvSpPr>
          <p:cNvPr id="4" name="Slide Number Placeholder 3"/>
          <p:cNvSpPr>
            <a:spLocks noGrp="1"/>
          </p:cNvSpPr>
          <p:nvPr>
            <p:ph type="sldNum" sz="quarter" idx="10"/>
          </p:nvPr>
        </p:nvSpPr>
        <p:spPr/>
        <p:txBody>
          <a:bodyPr/>
          <a:lstStyle/>
          <a:p>
            <a:fld id="{BAD29977-526E-F744-BA67-0A6DA9DC2441}" type="slidenum">
              <a:rPr lang="en-US" smtClean="0"/>
              <a:t>62</a:t>
            </a:fld>
            <a:endParaRPr lang="en-US"/>
          </a:p>
        </p:txBody>
      </p:sp>
    </p:spTree>
    <p:extLst>
      <p:ext uri="{BB962C8B-B14F-4D97-AF65-F5344CB8AC3E}">
        <p14:creationId xmlns:p14="http://schemas.microsoft.com/office/powerpoint/2010/main" val="370437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6</a:t>
            </a:fld>
            <a:endParaRPr lang="en-US"/>
          </a:p>
        </p:txBody>
      </p:sp>
    </p:spTree>
    <p:extLst>
      <p:ext uri="{BB962C8B-B14F-4D97-AF65-F5344CB8AC3E}">
        <p14:creationId xmlns:p14="http://schemas.microsoft.com/office/powerpoint/2010/main" val="4039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7</a:t>
            </a:fld>
            <a:endParaRPr lang="en-US"/>
          </a:p>
        </p:txBody>
      </p:sp>
    </p:spTree>
    <p:extLst>
      <p:ext uri="{BB962C8B-B14F-4D97-AF65-F5344CB8AC3E}">
        <p14:creationId xmlns:p14="http://schemas.microsoft.com/office/powerpoint/2010/main" val="102342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8</a:t>
            </a:fld>
            <a:endParaRPr lang="en-US"/>
          </a:p>
        </p:txBody>
      </p:sp>
    </p:spTree>
    <p:extLst>
      <p:ext uri="{BB962C8B-B14F-4D97-AF65-F5344CB8AC3E}">
        <p14:creationId xmlns:p14="http://schemas.microsoft.com/office/powerpoint/2010/main" val="121462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29977-526E-F744-BA67-0A6DA9DC2441}" type="slidenum">
              <a:rPr lang="en-US" smtClean="0"/>
              <a:t>9</a:t>
            </a:fld>
            <a:endParaRPr lang="en-US"/>
          </a:p>
        </p:txBody>
      </p:sp>
    </p:spTree>
    <p:extLst>
      <p:ext uri="{BB962C8B-B14F-4D97-AF65-F5344CB8AC3E}">
        <p14:creationId xmlns:p14="http://schemas.microsoft.com/office/powerpoint/2010/main" val="147570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4"/>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solidFill>
                  <a:srgbClr val="000000"/>
                </a:solidFill>
                <a:latin typeface="Arial"/>
              </a:rPr>
              <a:pPr/>
              <a:t>March 14, 2017</a:t>
            </a:fld>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solidFill>
              <a:latin typeface="Arial"/>
            </a:endParaRPr>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30348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solidFill>
                  <a:srgbClr val="000000"/>
                </a:solidFill>
                <a:latin typeface="Arial"/>
              </a:rPr>
              <a:pPr/>
              <a:t>March 14, 2017</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57409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solidFill>
                  <a:srgbClr val="000000"/>
                </a:solidFill>
                <a:latin typeface="Arial"/>
              </a:rPr>
              <a:pPr/>
              <a:t>March 14, 2017</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98065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000000"/>
                </a:solidFill>
                <a:latin typeface="Arial"/>
              </a:rPr>
              <a:pPr/>
              <a:t>March 14, 2017</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40406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4"/>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solidFill>
                  <a:srgbClr val="000000"/>
                </a:solidFill>
                <a:latin typeface="Arial"/>
              </a:rPr>
              <a:pPr/>
              <a:t>March 14, 2017</a:t>
            </a:fld>
            <a:endParaRPr lang="en-US" dirty="0">
              <a:solidFill>
                <a:srgbClr val="000000"/>
              </a:solidFill>
              <a:latin typeface="Aria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latin typeface="Arial"/>
              </a:rPr>
              <a:pPr/>
              <a:t>‹#›</a:t>
            </a:fld>
            <a:endParaRPr lang="en-US" dirty="0">
              <a:solidFill>
                <a:srgbClr val="D1282E"/>
              </a:solidFill>
              <a:latin typeface="Arial"/>
            </a:endParaRPr>
          </a:p>
        </p:txBody>
      </p:sp>
      <p:sp>
        <p:nvSpPr>
          <p:cNvPr id="9" name="Footer Placeholder 8"/>
          <p:cNvSpPr>
            <a:spLocks noGrp="1"/>
          </p:cNvSpPr>
          <p:nvPr>
            <p:ph type="ftr" sz="quarter" idx="12"/>
          </p:nvPr>
        </p:nvSpPr>
        <p:spPr/>
        <p:txBody>
          <a:bodyPr/>
          <a:lstStyle/>
          <a:p>
            <a:endParaRPr lang="en-US" dirty="0">
              <a:solidFill>
                <a:srgbClr val="000000"/>
              </a:solidFill>
              <a:latin typeface="Arial"/>
            </a:endParaRPr>
          </a:p>
        </p:txBody>
      </p:sp>
    </p:spTree>
    <p:extLst>
      <p:ext uri="{BB962C8B-B14F-4D97-AF65-F5344CB8AC3E}">
        <p14:creationId xmlns:p14="http://schemas.microsoft.com/office/powerpoint/2010/main" val="5204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000000"/>
                </a:solidFill>
                <a:latin typeface="Arial"/>
              </a:rPr>
              <a:pPr/>
              <a:t>March 14, 2017</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38382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000000"/>
                </a:solidFill>
                <a:latin typeface="Arial"/>
              </a:rPr>
              <a:pPr/>
              <a:t>March 14, 2017</a:t>
            </a:fld>
            <a:endParaRPr lang="en-US">
              <a:solidFill>
                <a:srgbClr val="000000"/>
              </a:solidFill>
              <a:latin typeface="Arial"/>
            </a:endParaRPr>
          </a:p>
        </p:txBody>
      </p:sp>
      <p:sp>
        <p:nvSpPr>
          <p:cNvPr id="8" name="Footer Placeholder 7"/>
          <p:cNvSpPr>
            <a:spLocks noGrp="1"/>
          </p:cNvSpPr>
          <p:nvPr>
            <p:ph type="ftr" sz="quarter" idx="11"/>
          </p:nvPr>
        </p:nvSpPr>
        <p:spPr/>
        <p:txBody>
          <a:bodyPr/>
          <a:lstStyle/>
          <a:p>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65861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solidFill>
                  <a:srgbClr val="000000"/>
                </a:solidFill>
                <a:latin typeface="Arial"/>
              </a:rPr>
              <a:pPr/>
              <a:t>March 14, 2017</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7689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srgbClr val="000000"/>
                </a:solidFill>
                <a:latin typeface="Arial"/>
              </a:rPr>
              <a:pPr/>
              <a:t>March 14, 2017</a:t>
            </a:fld>
            <a:endParaRPr lang="en-US">
              <a:solidFill>
                <a:srgbClr val="000000"/>
              </a:solidFill>
              <a:latin typeface="Arial"/>
            </a:endParaRPr>
          </a:p>
        </p:txBody>
      </p:sp>
      <p:sp>
        <p:nvSpPr>
          <p:cNvPr id="3" name="Footer Placeholder 2"/>
          <p:cNvSpPr>
            <a:spLocks noGrp="1"/>
          </p:cNvSpPr>
          <p:nvPr>
            <p:ph type="ftr" sz="quarter" idx="11"/>
          </p:nvPr>
        </p:nvSpPr>
        <p:spPr/>
        <p:txBody>
          <a:bodyPr/>
          <a:lstStyle/>
          <a:p>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37727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solidFill>
                  <a:srgbClr val="000000"/>
                </a:solidFill>
                <a:latin typeface="Arial"/>
              </a:rPr>
              <a:pPr/>
              <a:t>March 14, 2017</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356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srgbClr val="000000"/>
                </a:solidFill>
                <a:latin typeface="Arial"/>
              </a:rPr>
              <a:pPr/>
              <a:t>March 14, 2017</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latin typeface="Arial"/>
              </a:rPr>
              <a:pPr/>
              <a:t>‹#›</a:t>
            </a:fld>
            <a:endParaRPr lang="en-US" dirty="0">
              <a:solidFill>
                <a:srgbClr val="000000"/>
              </a:solidFill>
              <a:latin typeface="Aria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Tree>
    <p:extLst>
      <p:ext uri="{BB962C8B-B14F-4D97-AF65-F5344CB8AC3E}">
        <p14:creationId xmlns:p14="http://schemas.microsoft.com/office/powerpoint/2010/main" val="337295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defTabSz="914400"/>
            <a:fld id="{17D0EFEE-2756-4A20-BF2A-63F0A94F99AC}" type="datetime4">
              <a:rPr lang="en-US" smtClean="0">
                <a:solidFill>
                  <a:srgbClr val="000000"/>
                </a:solidFill>
                <a:latin typeface="Arial"/>
              </a:rPr>
              <a:pPr defTabSz="914400"/>
              <a:t>March 14, 2017</a:t>
            </a:fld>
            <a:endParaRPr lang="en-US" dirty="0">
              <a:solidFill>
                <a:srgbClr val="000000"/>
              </a:solidFill>
              <a:latin typeface="Arial"/>
            </a:endParaRPr>
          </a:p>
        </p:txBody>
      </p:sp>
      <p:sp>
        <p:nvSpPr>
          <p:cNvPr id="5" name="Footer Placeholder 4"/>
          <p:cNvSpPr>
            <a:spLocks noGrp="1"/>
          </p:cNvSpPr>
          <p:nvPr>
            <p:ph type="ftr" sz="quarter" idx="3"/>
          </p:nvPr>
        </p:nvSpPr>
        <p:spPr>
          <a:xfrm>
            <a:off x="457200" y="6492879"/>
            <a:ext cx="3429000" cy="283845"/>
          </a:xfrm>
          <a:prstGeom prst="rect">
            <a:avLst/>
          </a:prstGeom>
        </p:spPr>
        <p:txBody>
          <a:bodyPr vert="horz" lIns="91440" tIns="45720" rIns="91440" bIns="45720" rtlCol="0" anchor="t"/>
          <a:lstStyle>
            <a:lvl1pPr algn="l">
              <a:defRPr sz="1000">
                <a:solidFill>
                  <a:schemeClr val="tx1"/>
                </a:solidFill>
              </a:defRPr>
            </a:lvl1pPr>
          </a:lstStyle>
          <a:p>
            <a:pPr defTabSz="914400"/>
            <a:endParaRPr lang="en-US" dirty="0">
              <a:solidFill>
                <a:srgbClr val="000000"/>
              </a:solidFill>
              <a:latin typeface="Arial"/>
            </a:endParaRPr>
          </a:p>
        </p:txBody>
      </p:sp>
      <p:sp>
        <p:nvSpPr>
          <p:cNvPr id="6" name="Slide Number Placeholder 5"/>
          <p:cNvSpPr>
            <a:spLocks noGrp="1"/>
          </p:cNvSpPr>
          <p:nvPr>
            <p:ph type="sldNum" sz="quarter" idx="4"/>
          </p:nvPr>
        </p:nvSpPr>
        <p:spPr>
          <a:xfrm rot="16200000">
            <a:off x="8227379" y="5885501"/>
            <a:ext cx="1315721" cy="365125"/>
          </a:xfrm>
          <a:prstGeom prst="rect">
            <a:avLst/>
          </a:prstGeom>
        </p:spPr>
        <p:txBody>
          <a:bodyPr vert="horz" lIns="91440" tIns="45720" rIns="91440" bIns="45720" rtlCol="0" anchor="ctr"/>
          <a:lstStyle>
            <a:lvl1pPr algn="l">
              <a:defRPr sz="2400" b="1">
                <a:solidFill>
                  <a:schemeClr val="tx2"/>
                </a:solidFill>
              </a:defRPr>
            </a:lvl1pPr>
          </a:lstStyle>
          <a:p>
            <a:pPr defTabSz="914400"/>
            <a:fld id="{F38DF745-7D3F-47F4-83A3-874385CFAA69}" type="slidenum">
              <a:rPr lang="en-US" smtClean="0">
                <a:solidFill>
                  <a:srgbClr val="D1282E"/>
                </a:solidFill>
                <a:latin typeface="Arial"/>
              </a:rPr>
              <a:pPr defTabSz="914400"/>
              <a:t>‹#›</a:t>
            </a:fld>
            <a:endParaRPr lang="en-US" dirty="0">
              <a:solidFill>
                <a:srgbClr val="D1282E"/>
              </a:solidFill>
              <a:latin typeface="Arial"/>
            </a:endParaRPr>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Tree>
    <p:extLst>
      <p:ext uri="{BB962C8B-B14F-4D97-AF65-F5344CB8AC3E}">
        <p14:creationId xmlns:p14="http://schemas.microsoft.com/office/powerpoint/2010/main" val="1036750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hyperlink" Target="http://www.ted.com/talks/massimo_banzi_how_arduino_is_open_sourcing_imagination?utm_source=tedcomshare&amp;utm_medium=referral&amp;utm_campaign=tedsprea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rduino.cc"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1.wdp"/></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3.wdp"/><Relationship Id="rId4" Type="http://schemas.microsoft.com/office/2007/relationships/hdphoto" Target="../media/hdphoto12.wdp"/></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4.wdp"/></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sparkfun.com" TargetMode="External"/><Relationship Id="rId4" Type="http://schemas.openxmlformats.org/officeDocument/2006/relationships/hyperlink" Target="https://learn.sparkfun.com/tutorials?_ga=1.63162861.376704355.147638207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15.wdp"/></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sparkfun.com" TargetMode="External"/><Relationship Id="rId1" Type="http://schemas.openxmlformats.org/officeDocument/2006/relationships/slideLayout" Target="../slideLayouts/slideLayout2.xml"/><Relationship Id="rId4" Type="http://schemas.microsoft.com/office/2007/relationships/hdphoto" Target="../media/hdphoto16.wdp"/></Relationships>
</file>

<file path=ppt/slides/_rels/slide66.xml.rels><?xml version="1.0" encoding="UTF-8" standalone="yes"?>
<Relationships xmlns="http://schemas.openxmlformats.org/package/2006/relationships"><Relationship Id="rId3" Type="http://schemas.openxmlformats.org/officeDocument/2006/relationships/hyperlink" Target="https://www.element14.com/community/groups/arduino/blog/2014/09/04/jeremy-blum-arduino-tutorials" TargetMode="Externa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hyperlink" Target="http://www.element14.com" TargetMode="Externa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arduino.cc/"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instructables.com" TargetMode="External"/><Relationship Id="rId1" Type="http://schemas.openxmlformats.org/officeDocument/2006/relationships/slideLayout" Target="../slideLayouts/slideLayout2.xml"/><Relationship Id="rId4" Type="http://schemas.microsoft.com/office/2007/relationships/hdphoto" Target="../media/hdphoto17.wdp"/></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2" y="228606"/>
            <a:ext cx="8162059" cy="3877727"/>
          </a:xfrm>
        </p:spPr>
        <p:txBody>
          <a:bodyPr/>
          <a:lstStyle/>
          <a:p>
            <a:r>
              <a:rPr lang="en-US" sz="7200" dirty="0" smtClean="0">
                <a:solidFill>
                  <a:schemeClr val="tx2"/>
                </a:solidFill>
              </a:rPr>
              <a:t/>
            </a:r>
            <a:br>
              <a:rPr lang="en-US" sz="7200" dirty="0" smtClean="0">
                <a:solidFill>
                  <a:schemeClr val="tx2"/>
                </a:solidFill>
              </a:rPr>
            </a:br>
            <a:r>
              <a:rPr lang="en-US" sz="4000" dirty="0" smtClean="0">
                <a:solidFill>
                  <a:schemeClr val="tx2"/>
                </a:solidFill>
              </a:rPr>
              <a:t>Microcontrollers &amp; Electronics Basics</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OR…</a:t>
            </a:r>
            <a:r>
              <a:rPr lang="en-US" sz="4000" dirty="0">
                <a:solidFill>
                  <a:schemeClr val="tx2"/>
                </a:solidFill>
              </a:rPr>
              <a:t/>
            </a:r>
            <a:br>
              <a:rPr lang="en-US" sz="4000" dirty="0">
                <a:solidFill>
                  <a:schemeClr val="tx2"/>
                </a:solidFill>
              </a:rPr>
            </a:br>
            <a:endParaRPr lang="en-US" sz="4000" dirty="0">
              <a:solidFill>
                <a:schemeClr val="tx2"/>
              </a:solidFill>
            </a:endParaRPr>
          </a:p>
        </p:txBody>
      </p:sp>
      <p:grpSp>
        <p:nvGrpSpPr>
          <p:cNvPr id="6" name="Group 5"/>
          <p:cNvGrpSpPr/>
          <p:nvPr/>
        </p:nvGrpSpPr>
        <p:grpSpPr>
          <a:xfrm>
            <a:off x="863796" y="3640723"/>
            <a:ext cx="7755465" cy="1934051"/>
            <a:chOff x="863796" y="3640723"/>
            <a:chExt cx="7755465" cy="1934051"/>
          </a:xfrm>
        </p:grpSpPr>
        <p:sp>
          <p:nvSpPr>
            <p:cNvPr id="3" name="TextBox 2"/>
            <p:cNvSpPr txBox="1"/>
            <p:nvPr/>
          </p:nvSpPr>
          <p:spPr>
            <a:xfrm>
              <a:off x="863796" y="4374445"/>
              <a:ext cx="7755465" cy="1200329"/>
            </a:xfrm>
            <a:prstGeom prst="rect">
              <a:avLst/>
            </a:prstGeom>
            <a:noFill/>
          </p:spPr>
          <p:txBody>
            <a:bodyPr wrap="square" rtlCol="0">
              <a:spAutoFit/>
            </a:bodyPr>
            <a:lstStyle/>
            <a:p>
              <a:r>
                <a:rPr lang="en-US" sz="7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Synchro LET"/>
                  <a:cs typeface="Synchro LET"/>
                </a:rPr>
                <a:t>PIMP MY PROJECT</a:t>
              </a:r>
              <a:endParaRPr lang="en-U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Synchro LET"/>
                <a:cs typeface="Synchro LET"/>
              </a:endParaRPr>
            </a:p>
          </p:txBody>
        </p:sp>
        <p:sp>
          <p:nvSpPr>
            <p:cNvPr id="4" name="TextBox 3"/>
            <p:cNvSpPr txBox="1"/>
            <p:nvPr/>
          </p:nvSpPr>
          <p:spPr>
            <a:xfrm rot="20544452">
              <a:off x="4136777" y="4302972"/>
              <a:ext cx="610533" cy="523220"/>
            </a:xfrm>
            <a:prstGeom prst="rect">
              <a:avLst/>
            </a:prstGeom>
            <a:noFill/>
          </p:spPr>
          <p:txBody>
            <a:bodyPr wrap="square" rtlCol="0">
              <a:spAutoFit/>
            </a:bodyPr>
            <a:lstStyle/>
            <a:p>
              <a:r>
                <a:rPr lang="en-US" sz="2800" dirty="0" smtClean="0">
                  <a:latin typeface="Chalkduster"/>
                  <a:ea typeface="ＭＳ ゴシック"/>
                  <a:cs typeface="Chalkduster"/>
                </a:rPr>
                <a:t>∨</a:t>
              </a:r>
              <a:endParaRPr lang="en-US" sz="2800" dirty="0">
                <a:latin typeface="Chalkduster"/>
                <a:cs typeface="Chalkduster"/>
              </a:endParaRPr>
            </a:p>
          </p:txBody>
        </p:sp>
        <p:sp>
          <p:nvSpPr>
            <p:cNvPr id="5" name="TextBox 4"/>
            <p:cNvSpPr txBox="1"/>
            <p:nvPr/>
          </p:nvSpPr>
          <p:spPr>
            <a:xfrm rot="20602164">
              <a:off x="3503591" y="3640723"/>
              <a:ext cx="2469445" cy="707886"/>
            </a:xfrm>
            <a:prstGeom prst="rect">
              <a:avLst/>
            </a:prstGeom>
            <a:noFill/>
          </p:spPr>
          <p:txBody>
            <a:bodyPr wrap="square" rtlCol="0">
              <a:spAutoFit/>
            </a:bodyPr>
            <a:lstStyle/>
            <a:p>
              <a:r>
                <a:rPr lang="en-US" sz="4000" dirty="0" smtClean="0">
                  <a:latin typeface="Chalkduster"/>
                  <a:cs typeface="Chalkduster"/>
                </a:rPr>
                <a:t>EPICS</a:t>
              </a:r>
              <a:endParaRPr lang="en-US" sz="4000" dirty="0">
                <a:latin typeface="Chalkduster"/>
                <a:cs typeface="Chalkduster"/>
              </a:endParaRPr>
            </a:p>
          </p:txBody>
        </p:sp>
      </p:grpSp>
    </p:spTree>
    <p:extLst>
      <p:ext uri="{BB962C8B-B14F-4D97-AF65-F5344CB8AC3E}">
        <p14:creationId xmlns:p14="http://schemas.microsoft.com/office/powerpoint/2010/main" val="22499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err="1" smtClean="0"/>
              <a:t>arduino</a:t>
            </a:r>
            <a:r>
              <a:rPr lang="en-US" dirty="0" smtClean="0"/>
              <a:t> ide</a:t>
            </a:r>
            <a:endParaRPr lang="en-US" dirty="0"/>
          </a:p>
        </p:txBody>
      </p:sp>
      <p:pic>
        <p:nvPicPr>
          <p:cNvPr id="4" name="Content Placeholder 5" descr="Screen Shot 2016-10-07 at 7.39.28 P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1608668" y="1642852"/>
            <a:ext cx="5841999" cy="4600239"/>
          </a:xfrm>
          <a:prstGeom prst="rect">
            <a:avLst/>
          </a:prstGeom>
        </p:spPr>
      </p:pic>
    </p:spTree>
    <p:extLst>
      <p:ext uri="{BB962C8B-B14F-4D97-AF65-F5344CB8AC3E}">
        <p14:creationId xmlns:p14="http://schemas.microsoft.com/office/powerpoint/2010/main" val="188429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your Board</a:t>
            </a:r>
            <a:endParaRPr lang="en-US" dirty="0"/>
          </a:p>
        </p:txBody>
      </p:sp>
      <p:pic>
        <p:nvPicPr>
          <p:cNvPr id="4" name="Content Placeholder 3" descr="Screen Shot 2016-10-07 at 8.59.29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443" r="2709" b="5607"/>
          <a:stretch/>
        </p:blipFill>
        <p:spPr>
          <a:xfrm>
            <a:off x="914400" y="1752602"/>
            <a:ext cx="6880800" cy="4512731"/>
          </a:xfrm>
        </p:spPr>
      </p:pic>
    </p:spTree>
    <p:extLst>
      <p:ext uri="{BB962C8B-B14F-4D97-AF65-F5344CB8AC3E}">
        <p14:creationId xmlns:p14="http://schemas.microsoft.com/office/powerpoint/2010/main" val="42728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Serial Device (Windows)</a:t>
            </a:r>
            <a:endParaRPr lang="en-US" dirty="0"/>
          </a:p>
        </p:txBody>
      </p:sp>
      <p:pic>
        <p:nvPicPr>
          <p:cNvPr id="4" name="Content Placeholder 3" descr="Screen Shot 2016-10-07 at 9.00.47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090" r="2667" b="-5936"/>
          <a:stretch/>
        </p:blipFill>
        <p:spPr>
          <a:xfrm>
            <a:off x="313809" y="1811867"/>
            <a:ext cx="8220591" cy="3809999"/>
          </a:xfrm>
        </p:spPr>
      </p:pic>
    </p:spTree>
    <p:extLst>
      <p:ext uri="{BB962C8B-B14F-4D97-AF65-F5344CB8AC3E}">
        <p14:creationId xmlns:p14="http://schemas.microsoft.com/office/powerpoint/2010/main" val="3157649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Serial Device (Mac)</a:t>
            </a:r>
            <a:endParaRPr lang="en-US" dirty="0"/>
          </a:p>
        </p:txBody>
      </p:sp>
      <p:pic>
        <p:nvPicPr>
          <p:cNvPr id="4" name="Content Placeholder 3" descr="Screen Shot 2016-10-07 at 9.02.2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817" b="-1912"/>
          <a:stretch/>
        </p:blipFill>
        <p:spPr>
          <a:xfrm>
            <a:off x="457200" y="2370667"/>
            <a:ext cx="8122418" cy="3285066"/>
          </a:xfrm>
        </p:spPr>
      </p:pic>
    </p:spTree>
    <p:extLst>
      <p:ext uri="{BB962C8B-B14F-4D97-AF65-F5344CB8AC3E}">
        <p14:creationId xmlns:p14="http://schemas.microsoft.com/office/powerpoint/2010/main" val="417998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DOWNLOAD Code</a:t>
            </a:r>
            <a:endParaRPr lang="en-US"/>
          </a:p>
        </p:txBody>
      </p:sp>
      <p:pic>
        <p:nvPicPr>
          <p:cNvPr id="4" name="Content Placeholder 3" descr="Screen Shot 2016-10-19 at 2.05.32 PM.png"/>
          <p:cNvPicPr>
            <a:picLocks noGrp="1" noChangeAspect="1"/>
          </p:cNvPicPr>
          <p:nvPr>
            <p:ph idx="1"/>
          </p:nvPr>
        </p:nvPicPr>
        <p:blipFill>
          <a:blip r:embed="rId2">
            <a:extLst>
              <a:ext uri="{28A0092B-C50C-407E-A947-70E740481C1C}">
                <a14:useLocalDpi xmlns:a14="http://schemas.microsoft.com/office/drawing/2010/main" val="0"/>
              </a:ext>
            </a:extLst>
          </a:blip>
          <a:srcRect t="1742" b="1742"/>
          <a:stretch>
            <a:fillRect/>
          </a:stretch>
        </p:blipFill>
        <p:spPr/>
      </p:pic>
    </p:spTree>
    <p:extLst>
      <p:ext uri="{BB962C8B-B14F-4D97-AF65-F5344CB8AC3E}">
        <p14:creationId xmlns:p14="http://schemas.microsoft.com/office/powerpoint/2010/main" val="186015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2525544" y="1380051"/>
            <a:ext cx="62653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292662"/>
          </a:xfrm>
          <a:prstGeom prst="rect">
            <a:avLst/>
          </a:prstGeom>
          <a:noFill/>
        </p:spPr>
        <p:txBody>
          <a:bodyPr wrap="square" rtlCol="0">
            <a:spAutoFit/>
          </a:bodyPr>
          <a:lstStyle/>
          <a:p>
            <a:r>
              <a:rPr lang="en-US" sz="2400" b="1" dirty="0" smtClean="0"/>
              <a:t>Verify: </a:t>
            </a:r>
            <a:r>
              <a:rPr lang="en-US" dirty="0" smtClean="0"/>
              <a:t>Compiles and approves your code. Will catch errors in syntax.</a:t>
            </a:r>
            <a:endParaRPr lang="en-US" dirty="0"/>
          </a:p>
        </p:txBody>
      </p:sp>
    </p:spTree>
    <p:extLst>
      <p:ext uri="{BB962C8B-B14F-4D97-AF65-F5344CB8AC3E}">
        <p14:creationId xmlns:p14="http://schemas.microsoft.com/office/powerpoint/2010/main" val="2719787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2745673" y="1380051"/>
            <a:ext cx="62653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2123658"/>
          </a:xfrm>
          <a:prstGeom prst="rect">
            <a:avLst/>
          </a:prstGeom>
          <a:noFill/>
        </p:spPr>
        <p:txBody>
          <a:bodyPr wrap="square" rtlCol="0">
            <a:spAutoFit/>
          </a:bodyPr>
          <a:lstStyle/>
          <a:p>
            <a:r>
              <a:rPr lang="en-US" sz="2400" b="1" dirty="0" smtClean="0"/>
              <a:t>Upload: </a:t>
            </a:r>
            <a:r>
              <a:rPr lang="en-US" dirty="0" smtClean="0"/>
              <a:t>Sends your code to the </a:t>
            </a:r>
            <a:r>
              <a:rPr lang="en-US" dirty="0" err="1" smtClean="0"/>
              <a:t>RedBoard</a:t>
            </a:r>
            <a:r>
              <a:rPr lang="en-US" dirty="0" smtClean="0"/>
              <a:t>. When you click it you should see lights on your board blink rapidly.</a:t>
            </a:r>
            <a:endParaRPr lang="en-US" dirty="0"/>
          </a:p>
        </p:txBody>
      </p:sp>
    </p:spTree>
    <p:extLst>
      <p:ext uri="{BB962C8B-B14F-4D97-AF65-F5344CB8AC3E}">
        <p14:creationId xmlns:p14="http://schemas.microsoft.com/office/powerpoint/2010/main" val="243443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3050467" y="1380051"/>
            <a:ext cx="62653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015663"/>
          </a:xfrm>
          <a:prstGeom prst="rect">
            <a:avLst/>
          </a:prstGeom>
          <a:noFill/>
        </p:spPr>
        <p:txBody>
          <a:bodyPr wrap="square" rtlCol="0">
            <a:spAutoFit/>
          </a:bodyPr>
          <a:lstStyle/>
          <a:p>
            <a:r>
              <a:rPr lang="en-US" sz="2400" b="1" dirty="0" smtClean="0"/>
              <a:t>New: </a:t>
            </a:r>
            <a:r>
              <a:rPr lang="en-US" dirty="0" smtClean="0"/>
              <a:t>Opens up a new code window tab.</a:t>
            </a:r>
            <a:endParaRPr lang="en-US" dirty="0"/>
          </a:p>
        </p:txBody>
      </p:sp>
    </p:spTree>
    <p:extLst>
      <p:ext uri="{BB962C8B-B14F-4D97-AF65-F5344CB8AC3E}">
        <p14:creationId xmlns:p14="http://schemas.microsoft.com/office/powerpoint/2010/main" val="2434439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3321395" y="1380051"/>
            <a:ext cx="62653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292662"/>
          </a:xfrm>
          <a:prstGeom prst="rect">
            <a:avLst/>
          </a:prstGeom>
          <a:noFill/>
        </p:spPr>
        <p:txBody>
          <a:bodyPr wrap="square" rtlCol="0">
            <a:spAutoFit/>
          </a:bodyPr>
          <a:lstStyle/>
          <a:p>
            <a:r>
              <a:rPr lang="en-US" sz="2400" b="1" dirty="0" smtClean="0"/>
              <a:t>Open: </a:t>
            </a:r>
            <a:r>
              <a:rPr lang="en-US" dirty="0" smtClean="0"/>
              <a:t>Open an existing sketch, which is where you write your code.</a:t>
            </a:r>
            <a:endParaRPr lang="en-US" dirty="0"/>
          </a:p>
        </p:txBody>
      </p:sp>
    </p:spTree>
    <p:extLst>
      <p:ext uri="{BB962C8B-B14F-4D97-AF65-F5344CB8AC3E}">
        <p14:creationId xmlns:p14="http://schemas.microsoft.com/office/powerpoint/2010/main" val="247195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3541524" y="1380051"/>
            <a:ext cx="62653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015663"/>
          </a:xfrm>
          <a:prstGeom prst="rect">
            <a:avLst/>
          </a:prstGeom>
          <a:noFill/>
        </p:spPr>
        <p:txBody>
          <a:bodyPr wrap="square" rtlCol="0">
            <a:spAutoFit/>
          </a:bodyPr>
          <a:lstStyle/>
          <a:p>
            <a:r>
              <a:rPr lang="en-US" sz="2400" b="1" dirty="0" smtClean="0"/>
              <a:t>Save: </a:t>
            </a:r>
            <a:r>
              <a:rPr lang="en-US" dirty="0" smtClean="0"/>
              <a:t>Saves the currently open sketch.</a:t>
            </a:r>
            <a:endParaRPr lang="en-US" dirty="0"/>
          </a:p>
        </p:txBody>
      </p:sp>
    </p:spTree>
    <p:extLst>
      <p:ext uri="{BB962C8B-B14F-4D97-AF65-F5344CB8AC3E}">
        <p14:creationId xmlns:p14="http://schemas.microsoft.com/office/powerpoint/2010/main" val="247195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this?</a:t>
            </a:r>
            <a:endParaRPr lang="en-US" dirty="0"/>
          </a:p>
        </p:txBody>
      </p:sp>
      <p:pic>
        <p:nvPicPr>
          <p:cNvPr id="4" name="Content Placeholder 3" descr="Screen Shot 2016-10-14 at 9.40.12 AM.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14720" b="-14720"/>
          <a:stretch>
            <a:fillRect/>
          </a:stretch>
        </p:blipFill>
        <p:spPr/>
      </p:pic>
    </p:spTree>
    <p:extLst>
      <p:ext uri="{BB962C8B-B14F-4D97-AF65-F5344CB8AC3E}">
        <p14:creationId xmlns:p14="http://schemas.microsoft.com/office/powerpoint/2010/main" val="242654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8215124" y="1380051"/>
            <a:ext cx="62653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2769989"/>
          </a:xfrm>
          <a:prstGeom prst="rect">
            <a:avLst/>
          </a:prstGeom>
          <a:noFill/>
        </p:spPr>
        <p:txBody>
          <a:bodyPr wrap="square" rtlCol="0">
            <a:spAutoFit/>
          </a:bodyPr>
          <a:lstStyle/>
          <a:p>
            <a:r>
              <a:rPr lang="en-US" sz="2400" b="1" dirty="0" smtClean="0"/>
              <a:t>Serial Monitor: </a:t>
            </a:r>
            <a:r>
              <a:rPr lang="en-US" dirty="0" smtClean="0"/>
              <a:t>Opens a window that displays any serial info the </a:t>
            </a:r>
            <a:r>
              <a:rPr lang="en-US" dirty="0" err="1" smtClean="0"/>
              <a:t>RedBoard</a:t>
            </a:r>
            <a:r>
              <a:rPr lang="en-US" dirty="0" smtClean="0"/>
              <a:t> is transmitting. Very useful for debugging.</a:t>
            </a:r>
            <a:endParaRPr lang="en-US" dirty="0"/>
          </a:p>
        </p:txBody>
      </p:sp>
      <p:sp>
        <p:nvSpPr>
          <p:cNvPr id="3" name="TextBox 2"/>
          <p:cNvSpPr txBox="1"/>
          <p:nvPr/>
        </p:nvSpPr>
        <p:spPr>
          <a:xfrm>
            <a:off x="169333" y="5030801"/>
            <a:ext cx="2150534" cy="1200329"/>
          </a:xfrm>
          <a:prstGeom prst="rect">
            <a:avLst/>
          </a:prstGeom>
          <a:noFill/>
        </p:spPr>
        <p:txBody>
          <a:bodyPr wrap="square" rtlCol="0">
            <a:spAutoFit/>
          </a:bodyPr>
          <a:lstStyle/>
          <a:p>
            <a:r>
              <a:rPr lang="en-US" b="1" dirty="0" smtClean="0"/>
              <a:t>What is Serial?</a:t>
            </a:r>
          </a:p>
          <a:p>
            <a:r>
              <a:rPr lang="en-US" dirty="0" smtClean="0"/>
              <a:t>Process of sending data one bit (0 or 1) at a time.</a:t>
            </a:r>
            <a:endParaRPr lang="en-US" dirty="0"/>
          </a:p>
        </p:txBody>
      </p:sp>
    </p:spTree>
    <p:extLst>
      <p:ext uri="{BB962C8B-B14F-4D97-AF65-F5344CB8AC3E}">
        <p14:creationId xmlns:p14="http://schemas.microsoft.com/office/powerpoint/2010/main" val="2812732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2694857" y="1659451"/>
            <a:ext cx="1115143" cy="558800"/>
          </a:xfrm>
          <a:prstGeom prst="donut">
            <a:avLst>
              <a:gd name="adj" fmla="val 3648"/>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661993"/>
          </a:xfrm>
          <a:prstGeom prst="rect">
            <a:avLst/>
          </a:prstGeom>
          <a:noFill/>
        </p:spPr>
        <p:txBody>
          <a:bodyPr wrap="square" rtlCol="0">
            <a:spAutoFit/>
          </a:bodyPr>
          <a:lstStyle/>
          <a:p>
            <a:r>
              <a:rPr lang="en-US" sz="2400" b="1" dirty="0" smtClean="0"/>
              <a:t>Sketch Name: </a:t>
            </a:r>
            <a:r>
              <a:rPr lang="en-US" dirty="0" smtClean="0"/>
              <a:t>Name of the sketch you are currently working on.</a:t>
            </a:r>
            <a:endParaRPr lang="en-US" dirty="0"/>
          </a:p>
        </p:txBody>
      </p:sp>
    </p:spTree>
    <p:extLst>
      <p:ext uri="{BB962C8B-B14F-4D97-AF65-F5344CB8AC3E}">
        <p14:creationId xmlns:p14="http://schemas.microsoft.com/office/powerpoint/2010/main" val="2812732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2319867" y="1938851"/>
            <a:ext cx="6705600" cy="3412082"/>
          </a:xfrm>
          <a:prstGeom prst="donut">
            <a:avLst>
              <a:gd name="adj" fmla="val 1503"/>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292662"/>
          </a:xfrm>
          <a:prstGeom prst="rect">
            <a:avLst/>
          </a:prstGeom>
          <a:noFill/>
        </p:spPr>
        <p:txBody>
          <a:bodyPr wrap="square" rtlCol="0">
            <a:spAutoFit/>
          </a:bodyPr>
          <a:lstStyle/>
          <a:p>
            <a:r>
              <a:rPr lang="en-US" sz="2400" b="1" dirty="0" smtClean="0"/>
              <a:t>Code Area: </a:t>
            </a:r>
            <a:r>
              <a:rPr lang="en-US" dirty="0" smtClean="0"/>
              <a:t>Area where you compose the code for your sketch.</a:t>
            </a:r>
            <a:endParaRPr lang="en-US" dirty="0"/>
          </a:p>
        </p:txBody>
      </p:sp>
    </p:spTree>
    <p:extLst>
      <p:ext uri="{BB962C8B-B14F-4D97-AF65-F5344CB8AC3E}">
        <p14:creationId xmlns:p14="http://schemas.microsoft.com/office/powerpoint/2010/main" val="2812732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a:t>
            </a:r>
            <a:r>
              <a:rPr lang="en-US" dirty="0" err="1" smtClean="0"/>
              <a:t>Arduino</a:t>
            </a:r>
            <a:r>
              <a:rPr lang="en-US" dirty="0" smtClean="0"/>
              <a:t> GUI</a:t>
            </a:r>
            <a:endParaRPr lang="en-US" dirty="0"/>
          </a:p>
        </p:txBody>
      </p:sp>
      <p:pic>
        <p:nvPicPr>
          <p:cNvPr id="6" name="Content Placeholder 5" descr="Screen Shot 2016-10-07 at 7.39.28 P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35" r="-2735"/>
          <a:stretch/>
        </p:blipFill>
        <p:spPr>
          <a:xfrm>
            <a:off x="2455334" y="1311681"/>
            <a:ext cx="6570133" cy="5173603"/>
          </a:xfrm>
        </p:spPr>
      </p:pic>
      <p:sp>
        <p:nvSpPr>
          <p:cNvPr id="7" name="Donut 6"/>
          <p:cNvSpPr/>
          <p:nvPr/>
        </p:nvSpPr>
        <p:spPr>
          <a:xfrm>
            <a:off x="2455334" y="5130799"/>
            <a:ext cx="6705600" cy="1608667"/>
          </a:xfrm>
          <a:prstGeom prst="donut">
            <a:avLst>
              <a:gd name="adj" fmla="val 1503"/>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333" y="1938851"/>
            <a:ext cx="2150534" cy="1661993"/>
          </a:xfrm>
          <a:prstGeom prst="rect">
            <a:avLst/>
          </a:prstGeom>
          <a:noFill/>
        </p:spPr>
        <p:txBody>
          <a:bodyPr wrap="square" rtlCol="0">
            <a:spAutoFit/>
          </a:bodyPr>
          <a:lstStyle/>
          <a:p>
            <a:r>
              <a:rPr lang="en-US" sz="2400" b="1" dirty="0" smtClean="0"/>
              <a:t>Message Area: </a:t>
            </a:r>
            <a:r>
              <a:rPr lang="en-US" dirty="0" smtClean="0"/>
              <a:t>Where the IDE tells you if there were any errors in your code.</a:t>
            </a:r>
            <a:endParaRPr lang="en-US" dirty="0"/>
          </a:p>
        </p:txBody>
      </p:sp>
    </p:spTree>
    <p:extLst>
      <p:ext uri="{BB962C8B-B14F-4D97-AF65-F5344CB8AC3E}">
        <p14:creationId xmlns:p14="http://schemas.microsoft.com/office/powerpoint/2010/main" val="3708054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Circuit?</a:t>
            </a:r>
            <a:endParaRPr lang="en-US" dirty="0"/>
          </a:p>
        </p:txBody>
      </p:sp>
      <p:sp>
        <p:nvSpPr>
          <p:cNvPr id="3" name="TextBox 2"/>
          <p:cNvSpPr txBox="1"/>
          <p:nvPr/>
        </p:nvSpPr>
        <p:spPr>
          <a:xfrm>
            <a:off x="457200" y="1838678"/>
            <a:ext cx="4368800" cy="2585323"/>
          </a:xfrm>
          <a:prstGeom prst="rect">
            <a:avLst/>
          </a:prstGeom>
          <a:noFill/>
        </p:spPr>
        <p:txBody>
          <a:bodyPr wrap="square" rtlCol="0">
            <a:spAutoFit/>
          </a:bodyPr>
          <a:lstStyle/>
          <a:p>
            <a:r>
              <a:rPr lang="en-US" dirty="0" smtClean="0"/>
              <a:t>Electricity running in a loop with a starting point and ending point – and a number of components in between.</a:t>
            </a:r>
          </a:p>
          <a:p>
            <a:endParaRPr lang="en-US" dirty="0"/>
          </a:p>
          <a:p>
            <a:r>
              <a:rPr lang="en-US" dirty="0" smtClean="0"/>
              <a:t>Can include resistors, diodes, inductors, sensors of all shapes and sizes, motors, and hundreds of thousands of other components.</a:t>
            </a:r>
          </a:p>
          <a:p>
            <a:endParaRPr lang="en-US" dirty="0"/>
          </a:p>
        </p:txBody>
      </p:sp>
      <p:grpSp>
        <p:nvGrpSpPr>
          <p:cNvPr id="9" name="Group 8"/>
          <p:cNvGrpSpPr/>
          <p:nvPr/>
        </p:nvGrpSpPr>
        <p:grpSpPr>
          <a:xfrm>
            <a:off x="4945765" y="1635479"/>
            <a:ext cx="3519670" cy="3203222"/>
            <a:chOff x="4633730" y="1762478"/>
            <a:chExt cx="3519670" cy="3436287"/>
          </a:xfrm>
        </p:grpSpPr>
        <p:pic>
          <p:nvPicPr>
            <p:cNvPr id="5" name="Picture 4"/>
            <p:cNvPicPr>
              <a:picLocks noChangeAspect="1"/>
            </p:cNvPicPr>
            <p:nvPr/>
          </p:nvPicPr>
          <p:blipFill>
            <a:blip r:embed="rId3"/>
            <a:stretch>
              <a:fillRect/>
            </a:stretch>
          </p:blipFill>
          <p:spPr>
            <a:xfrm>
              <a:off x="4633730" y="1762478"/>
              <a:ext cx="3519670" cy="3012722"/>
            </a:xfrm>
            <a:prstGeom prst="rect">
              <a:avLst/>
            </a:prstGeom>
          </p:spPr>
        </p:pic>
        <p:sp>
          <p:nvSpPr>
            <p:cNvPr id="6" name="TextBox 5"/>
            <p:cNvSpPr txBox="1"/>
            <p:nvPr/>
          </p:nvSpPr>
          <p:spPr>
            <a:xfrm>
              <a:off x="6807200" y="2273300"/>
              <a:ext cx="13462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6705600" y="4275435"/>
              <a:ext cx="13462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grpSp>
      <p:sp>
        <p:nvSpPr>
          <p:cNvPr id="10" name="TextBox 9"/>
          <p:cNvSpPr txBox="1"/>
          <p:nvPr/>
        </p:nvSpPr>
        <p:spPr>
          <a:xfrm>
            <a:off x="317499" y="4354494"/>
            <a:ext cx="5130801" cy="2739211"/>
          </a:xfrm>
          <a:prstGeom prst="rect">
            <a:avLst/>
          </a:prstGeom>
          <a:noFill/>
        </p:spPr>
        <p:txBody>
          <a:bodyPr wrap="square" rtlCol="0">
            <a:spAutoFit/>
          </a:bodyPr>
          <a:lstStyle/>
          <a:p>
            <a:r>
              <a:rPr lang="en-US" sz="2800" dirty="0" smtClean="0">
                <a:solidFill>
                  <a:srgbClr val="FF0000"/>
                </a:solidFill>
              </a:rPr>
              <a:t>OHM’S LAW</a:t>
            </a:r>
          </a:p>
          <a:p>
            <a:r>
              <a:rPr lang="en-US" sz="2000" dirty="0" smtClean="0"/>
              <a:t>Voltage = Current x Resistance</a:t>
            </a:r>
          </a:p>
          <a:p>
            <a:r>
              <a:rPr lang="en-US" sz="2000" dirty="0" smtClean="0"/>
              <a:t>        </a:t>
            </a:r>
            <a:r>
              <a:rPr lang="en-US" sz="2400" dirty="0" smtClean="0">
                <a:solidFill>
                  <a:srgbClr val="FF0000"/>
                </a:solidFill>
              </a:rPr>
              <a:t> </a:t>
            </a:r>
            <a:r>
              <a:rPr lang="en-US" sz="2800" dirty="0" smtClean="0">
                <a:solidFill>
                  <a:srgbClr val="FF0000"/>
                </a:solidFill>
              </a:rPr>
              <a:t> V = IR</a:t>
            </a:r>
          </a:p>
          <a:p>
            <a:endParaRPr lang="en-US" sz="800" dirty="0"/>
          </a:p>
          <a:p>
            <a:r>
              <a:rPr lang="en-US" sz="2000" dirty="0" smtClean="0"/>
              <a:t>Voltage is measured in VOLTS (V)</a:t>
            </a:r>
          </a:p>
          <a:p>
            <a:r>
              <a:rPr lang="en-US" sz="2000" dirty="0" smtClean="0"/>
              <a:t>Current is measured in AMPERES (A)</a:t>
            </a:r>
          </a:p>
          <a:p>
            <a:r>
              <a:rPr lang="en-US" sz="2000" dirty="0" smtClean="0"/>
              <a:t>Resistance is measured in OHMS (</a:t>
            </a:r>
            <a:r>
              <a:rPr lang="en-US" sz="2000" dirty="0" err="1" smtClean="0">
                <a:latin typeface="Lucida Grande"/>
                <a:ea typeface="Lucida Grande"/>
                <a:cs typeface="Lucida Grande"/>
              </a:rPr>
              <a:t>Ω</a:t>
            </a:r>
            <a:r>
              <a:rPr lang="en-US" sz="2000" dirty="0" smtClean="0">
                <a:latin typeface="Lucida Grande"/>
                <a:ea typeface="Lucida Grande"/>
                <a:cs typeface="Lucida Grande"/>
              </a:rPr>
              <a:t>)</a:t>
            </a:r>
            <a:endParaRPr lang="en-US" sz="2000" dirty="0" smtClean="0"/>
          </a:p>
          <a:p>
            <a:r>
              <a:rPr lang="en-US" sz="2800" dirty="0" smtClean="0">
                <a:solidFill>
                  <a:srgbClr val="FF0000"/>
                </a:solidFill>
              </a:rPr>
              <a:t>         </a:t>
            </a:r>
          </a:p>
        </p:txBody>
      </p:sp>
      <p:sp>
        <p:nvSpPr>
          <p:cNvPr id="11" name="TextBox 10"/>
          <p:cNvSpPr txBox="1"/>
          <p:nvPr/>
        </p:nvSpPr>
        <p:spPr>
          <a:xfrm>
            <a:off x="5087235" y="4864102"/>
            <a:ext cx="3225800" cy="1323439"/>
          </a:xfrm>
          <a:prstGeom prst="rect">
            <a:avLst/>
          </a:prstGeom>
          <a:solidFill>
            <a:srgbClr val="FFFF00"/>
          </a:solidFill>
          <a:ln>
            <a:solidFill>
              <a:schemeClr val="tx1"/>
            </a:solidFill>
          </a:ln>
        </p:spPr>
        <p:txBody>
          <a:bodyPr wrap="square" rtlCol="0">
            <a:spAutoFit/>
          </a:bodyPr>
          <a:lstStyle/>
          <a:p>
            <a:r>
              <a:rPr lang="en-US" sz="2000" dirty="0" smtClean="0"/>
              <a:t>The LED above needs 20 mA (milliamps) of current. </a:t>
            </a:r>
            <a:r>
              <a:rPr lang="en-US" sz="2000" i="1" dirty="0"/>
              <a:t> </a:t>
            </a:r>
            <a:r>
              <a:rPr lang="en-US" sz="2000" dirty="0" smtClean="0"/>
              <a:t>What size resistor should you use?</a:t>
            </a:r>
            <a:endParaRPr lang="en-US" sz="2000" dirty="0"/>
          </a:p>
        </p:txBody>
      </p:sp>
    </p:spTree>
    <p:extLst>
      <p:ext uri="{BB962C8B-B14F-4D97-AF65-F5344CB8AC3E}">
        <p14:creationId xmlns:p14="http://schemas.microsoft.com/office/powerpoint/2010/main" val="2906575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breadboard</a:t>
            </a:r>
            <a:endParaRPr lang="en-US" dirty="0"/>
          </a:p>
        </p:txBody>
      </p:sp>
      <p:pic>
        <p:nvPicPr>
          <p:cNvPr id="4" name="Content Placeholder 3" descr="Screen Shot 2016-10-06 at 10.27.5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5057" r="-15638"/>
          <a:stretch/>
        </p:blipFill>
        <p:spPr>
          <a:xfrm>
            <a:off x="222022" y="2118763"/>
            <a:ext cx="3605379" cy="3997183"/>
          </a:xfrm>
        </p:spPr>
      </p:pic>
      <p:pic>
        <p:nvPicPr>
          <p:cNvPr id="5" name="Picture 4" descr="Screen Shot 2016-10-06 at 10.29.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401" y="2196015"/>
            <a:ext cx="2658042" cy="3880741"/>
          </a:xfrm>
          <a:prstGeom prst="rect">
            <a:avLst/>
          </a:prstGeom>
        </p:spPr>
      </p:pic>
      <p:sp>
        <p:nvSpPr>
          <p:cNvPr id="6" name="TextBox 5"/>
          <p:cNvSpPr txBox="1"/>
          <p:nvPr/>
        </p:nvSpPr>
        <p:spPr>
          <a:xfrm>
            <a:off x="6714320" y="2104727"/>
            <a:ext cx="2046046" cy="1015663"/>
          </a:xfrm>
          <a:prstGeom prst="rect">
            <a:avLst/>
          </a:prstGeom>
          <a:noFill/>
        </p:spPr>
        <p:txBody>
          <a:bodyPr wrap="square" rtlCol="0">
            <a:spAutoFit/>
          </a:bodyPr>
          <a:lstStyle/>
          <a:p>
            <a:r>
              <a:rPr lang="en-US" dirty="0" smtClean="0"/>
              <a:t>Connect power to the </a:t>
            </a:r>
            <a:r>
              <a:rPr lang="en-US" sz="2400" dirty="0" smtClean="0">
                <a:solidFill>
                  <a:srgbClr val="FF0000"/>
                </a:solidFill>
              </a:rPr>
              <a:t>+</a:t>
            </a:r>
            <a:r>
              <a:rPr lang="en-US" dirty="0" smtClean="0"/>
              <a:t> vertical columns</a:t>
            </a:r>
            <a:endParaRPr lang="en-US" dirty="0"/>
          </a:p>
        </p:txBody>
      </p:sp>
      <p:sp>
        <p:nvSpPr>
          <p:cNvPr id="7" name="TextBox 6"/>
          <p:cNvSpPr txBox="1"/>
          <p:nvPr/>
        </p:nvSpPr>
        <p:spPr>
          <a:xfrm>
            <a:off x="6714320" y="3315372"/>
            <a:ext cx="2046046" cy="1015663"/>
          </a:xfrm>
          <a:prstGeom prst="rect">
            <a:avLst/>
          </a:prstGeom>
          <a:noFill/>
        </p:spPr>
        <p:txBody>
          <a:bodyPr wrap="square" rtlCol="0">
            <a:spAutoFit/>
          </a:bodyPr>
          <a:lstStyle/>
          <a:p>
            <a:r>
              <a:rPr lang="en-US" dirty="0" smtClean="0"/>
              <a:t>Connect ground down the </a:t>
            </a:r>
            <a:r>
              <a:rPr lang="en-US" sz="2400" dirty="0" smtClean="0">
                <a:solidFill>
                  <a:srgbClr val="3366FF"/>
                </a:solidFill>
              </a:rPr>
              <a:t>-</a:t>
            </a:r>
            <a:r>
              <a:rPr lang="en-US" dirty="0" smtClean="0"/>
              <a:t> vertical columns</a:t>
            </a:r>
            <a:endParaRPr lang="en-US" dirty="0"/>
          </a:p>
        </p:txBody>
      </p:sp>
      <p:sp>
        <p:nvSpPr>
          <p:cNvPr id="8" name="TextBox 7"/>
          <p:cNvSpPr txBox="1"/>
          <p:nvPr/>
        </p:nvSpPr>
        <p:spPr>
          <a:xfrm>
            <a:off x="6667286" y="4611186"/>
            <a:ext cx="2281223" cy="1477328"/>
          </a:xfrm>
          <a:prstGeom prst="rect">
            <a:avLst/>
          </a:prstGeom>
          <a:noFill/>
        </p:spPr>
        <p:txBody>
          <a:bodyPr wrap="square" rtlCol="0">
            <a:spAutoFit/>
          </a:bodyPr>
          <a:lstStyle/>
          <a:p>
            <a:r>
              <a:rPr lang="en-US" dirty="0" smtClean="0"/>
              <a:t>Components placed along horizontal rows will be connected when power is running.</a:t>
            </a:r>
            <a:endParaRPr lang="en-US" dirty="0"/>
          </a:p>
        </p:txBody>
      </p:sp>
      <p:cxnSp>
        <p:nvCxnSpPr>
          <p:cNvPr id="10" name="Straight Connector 9"/>
          <p:cNvCxnSpPr/>
          <p:nvPr/>
        </p:nvCxnSpPr>
        <p:spPr>
          <a:xfrm flipV="1">
            <a:off x="5150390" y="1998903"/>
            <a:ext cx="0" cy="4187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38100" y="6115946"/>
            <a:ext cx="2187151" cy="646331"/>
          </a:xfrm>
          <a:prstGeom prst="rect">
            <a:avLst/>
          </a:prstGeom>
          <a:noFill/>
        </p:spPr>
        <p:txBody>
          <a:bodyPr wrap="square" rtlCol="0">
            <a:spAutoFit/>
          </a:bodyPr>
          <a:lstStyle/>
          <a:p>
            <a:pPr algn="ctr"/>
            <a:r>
              <a:rPr lang="en-US" dirty="0" smtClean="0"/>
              <a:t>This line divides the board in half</a:t>
            </a:r>
            <a:endParaRPr lang="en-US" dirty="0"/>
          </a:p>
        </p:txBody>
      </p:sp>
      <p:sp>
        <p:nvSpPr>
          <p:cNvPr id="13" name="TextBox 12"/>
          <p:cNvSpPr txBox="1"/>
          <p:nvPr/>
        </p:nvSpPr>
        <p:spPr>
          <a:xfrm>
            <a:off x="1023022" y="1629571"/>
            <a:ext cx="1869663" cy="461665"/>
          </a:xfrm>
          <a:prstGeom prst="rect">
            <a:avLst/>
          </a:prstGeom>
          <a:noFill/>
        </p:spPr>
        <p:txBody>
          <a:bodyPr wrap="square" rtlCol="0">
            <a:spAutoFit/>
          </a:bodyPr>
          <a:lstStyle/>
          <a:p>
            <a:r>
              <a:rPr lang="en-US" sz="2400" dirty="0" smtClean="0"/>
              <a:t>How it looks</a:t>
            </a:r>
            <a:endParaRPr lang="en-US" sz="2400" dirty="0"/>
          </a:p>
        </p:txBody>
      </p:sp>
      <p:sp>
        <p:nvSpPr>
          <p:cNvPr id="14" name="TextBox 13"/>
          <p:cNvSpPr txBox="1"/>
          <p:nvPr/>
        </p:nvSpPr>
        <p:spPr>
          <a:xfrm>
            <a:off x="3957282" y="1629571"/>
            <a:ext cx="2780556" cy="461665"/>
          </a:xfrm>
          <a:prstGeom prst="rect">
            <a:avLst/>
          </a:prstGeom>
          <a:noFill/>
        </p:spPr>
        <p:txBody>
          <a:bodyPr wrap="square" rtlCol="0">
            <a:spAutoFit/>
          </a:bodyPr>
          <a:lstStyle/>
          <a:p>
            <a:r>
              <a:rPr lang="en-US" sz="2400" dirty="0" smtClean="0"/>
              <a:t>How it’s connected</a:t>
            </a:r>
            <a:endParaRPr lang="en-US" sz="2400" dirty="0"/>
          </a:p>
        </p:txBody>
      </p:sp>
    </p:spTree>
    <p:extLst>
      <p:ext uri="{BB962C8B-B14F-4D97-AF65-F5344CB8AC3E}">
        <p14:creationId xmlns:p14="http://schemas.microsoft.com/office/powerpoint/2010/main" val="2480874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Jumper Wire</a:t>
            </a:r>
            <a:endParaRPr lang="en-US" dirty="0"/>
          </a:p>
        </p:txBody>
      </p:sp>
      <p:pic>
        <p:nvPicPr>
          <p:cNvPr id="4" name="Content Placeholder 3" descr="Screen Shot 2016-10-06 at 10.20.16 PM.png"/>
          <p:cNvPicPr>
            <a:picLocks noGrp="1" noChangeAspect="1"/>
          </p:cNvPicPr>
          <p:nvPr>
            <p:ph idx="1"/>
          </p:nvPr>
        </p:nvPicPr>
        <p:blipFill>
          <a:blip r:embed="rId3">
            <a:extLst>
              <a:ext uri="{28A0092B-C50C-407E-A947-70E740481C1C}">
                <a14:useLocalDpi xmlns:a14="http://schemas.microsoft.com/office/drawing/2010/main" val="0"/>
              </a:ext>
            </a:extLst>
          </a:blip>
          <a:srcRect t="-9170" b="-9170"/>
          <a:stretch>
            <a:fillRect/>
          </a:stretch>
        </p:blipFill>
        <p:spPr/>
      </p:pic>
      <p:sp>
        <p:nvSpPr>
          <p:cNvPr id="3" name="TextBox 2"/>
          <p:cNvSpPr txBox="1"/>
          <p:nvPr/>
        </p:nvSpPr>
        <p:spPr>
          <a:xfrm>
            <a:off x="2489200" y="53467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818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330 </a:t>
            </a:r>
            <a:r>
              <a:rPr lang="en-US" dirty="0" err="1" smtClean="0"/>
              <a:t>Ω</a:t>
            </a:r>
            <a:r>
              <a:rPr lang="en-US" dirty="0" smtClean="0"/>
              <a:t> Resistor</a:t>
            </a:r>
            <a:endParaRPr lang="en-US" dirty="0"/>
          </a:p>
        </p:txBody>
      </p:sp>
      <p:pic>
        <p:nvPicPr>
          <p:cNvPr id="4" name="Content Placeholder 3" descr="Screen Shot 2016-10-06 at 10.22.51 PM.png"/>
          <p:cNvPicPr>
            <a:picLocks noGrp="1" noChangeAspect="1"/>
          </p:cNvPicPr>
          <p:nvPr>
            <p:ph idx="1"/>
          </p:nvPr>
        </p:nvPicPr>
        <p:blipFill>
          <a:blip r:embed="rId3">
            <a:extLst>
              <a:ext uri="{28A0092B-C50C-407E-A947-70E740481C1C}">
                <a14:useLocalDpi xmlns:a14="http://schemas.microsoft.com/office/drawing/2010/main" val="0"/>
              </a:ext>
            </a:extLst>
          </a:blip>
          <a:srcRect t="-8973" b="-8973"/>
          <a:stretch>
            <a:fillRect/>
          </a:stretch>
        </p:blipFill>
        <p:spPr/>
      </p:pic>
      <p:sp>
        <p:nvSpPr>
          <p:cNvPr id="5" name="TextBox 4"/>
          <p:cNvSpPr txBox="1"/>
          <p:nvPr/>
        </p:nvSpPr>
        <p:spPr>
          <a:xfrm>
            <a:off x="2489200" y="52451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91539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dirty="0" err="1" smtClean="0"/>
              <a:t>kΩ</a:t>
            </a:r>
            <a:r>
              <a:rPr lang="en-US" dirty="0" smtClean="0"/>
              <a:t> Resistor</a:t>
            </a:r>
            <a:endParaRPr lang="en-US" dirty="0"/>
          </a:p>
        </p:txBody>
      </p:sp>
      <p:pic>
        <p:nvPicPr>
          <p:cNvPr id="5" name="Content Placeholder 4" descr="Screen Shot 2016-10-06 at 10.24.32 PM.png"/>
          <p:cNvPicPr>
            <a:picLocks noGrp="1" noChangeAspect="1"/>
          </p:cNvPicPr>
          <p:nvPr>
            <p:ph idx="1"/>
          </p:nvPr>
        </p:nvPicPr>
        <p:blipFill>
          <a:blip r:embed="rId3">
            <a:extLst>
              <a:ext uri="{28A0092B-C50C-407E-A947-70E740481C1C}">
                <a14:useLocalDpi xmlns:a14="http://schemas.microsoft.com/office/drawing/2010/main" val="0"/>
              </a:ext>
            </a:extLst>
          </a:blip>
          <a:srcRect t="-9400" b="-9400"/>
          <a:stretch>
            <a:fillRect/>
          </a:stretch>
        </p:blipFill>
        <p:spPr/>
      </p:pic>
      <p:sp>
        <p:nvSpPr>
          <p:cNvPr id="4" name="TextBox 3"/>
          <p:cNvSpPr txBox="1"/>
          <p:nvPr/>
        </p:nvSpPr>
        <p:spPr>
          <a:xfrm>
            <a:off x="2489200" y="52451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04543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potentiometer</a:t>
            </a:r>
            <a:endParaRPr lang="en-US" dirty="0"/>
          </a:p>
        </p:txBody>
      </p:sp>
      <p:pic>
        <p:nvPicPr>
          <p:cNvPr id="4" name="Content Placeholder 3" descr="Screen Shot 2016-10-06 at 10.24.58 PM.png"/>
          <p:cNvPicPr>
            <a:picLocks noGrp="1" noChangeAspect="1"/>
          </p:cNvPicPr>
          <p:nvPr>
            <p:ph idx="1"/>
          </p:nvPr>
        </p:nvPicPr>
        <p:blipFill>
          <a:blip r:embed="rId3">
            <a:extLst>
              <a:ext uri="{28A0092B-C50C-407E-A947-70E740481C1C}">
                <a14:useLocalDpi xmlns:a14="http://schemas.microsoft.com/office/drawing/2010/main" val="0"/>
              </a:ext>
            </a:extLst>
          </a:blip>
          <a:srcRect t="-9769" b="-9769"/>
          <a:stretch>
            <a:fillRect/>
          </a:stretch>
        </p:blipFill>
        <p:spPr/>
      </p:pic>
      <p:sp>
        <p:nvSpPr>
          <p:cNvPr id="5" name="TextBox 4"/>
          <p:cNvSpPr txBox="1"/>
          <p:nvPr/>
        </p:nvSpPr>
        <p:spPr>
          <a:xfrm>
            <a:off x="2590800" y="53213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5102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Microcontroller</a:t>
            </a:r>
            <a:endParaRPr lang="en-US" dirty="0"/>
          </a:p>
        </p:txBody>
      </p:sp>
      <p:pic>
        <p:nvPicPr>
          <p:cNvPr id="4" name="Content Placeholder 3" descr="Screen Shot 2016-10-06 at 10.26.3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189" r="-263"/>
          <a:stretch/>
        </p:blipFill>
        <p:spPr>
          <a:xfrm rot="16200000">
            <a:off x="5412708" y="1396227"/>
            <a:ext cx="2934650" cy="3867539"/>
          </a:xfrm>
        </p:spPr>
      </p:pic>
      <p:sp>
        <p:nvSpPr>
          <p:cNvPr id="3" name="TextBox 2"/>
          <p:cNvSpPr txBox="1"/>
          <p:nvPr/>
        </p:nvSpPr>
        <p:spPr>
          <a:xfrm>
            <a:off x="372537" y="1862671"/>
            <a:ext cx="4785392" cy="3231654"/>
          </a:xfrm>
          <a:prstGeom prst="rect">
            <a:avLst/>
          </a:prstGeom>
          <a:noFill/>
        </p:spPr>
        <p:txBody>
          <a:bodyPr wrap="square" rtlCol="0">
            <a:spAutoFit/>
          </a:bodyPr>
          <a:lstStyle/>
          <a:p>
            <a:r>
              <a:rPr lang="en-US" sz="2400" dirty="0" smtClean="0"/>
              <a:t>A computer for the physical world.</a:t>
            </a:r>
          </a:p>
          <a:p>
            <a:endParaRPr lang="en-US" dirty="0"/>
          </a:p>
          <a:p>
            <a:r>
              <a:rPr lang="en-US" dirty="0" smtClean="0"/>
              <a:t>Able to read INPUTS – light on a sensor, a finger on a button, or a Twitter message.</a:t>
            </a:r>
          </a:p>
          <a:p>
            <a:endParaRPr lang="en-US" dirty="0"/>
          </a:p>
          <a:p>
            <a:r>
              <a:rPr lang="en-US" dirty="0" smtClean="0"/>
              <a:t>Turn it into OUTPUTS – activating a motor, turning on an LED, publishing something online.</a:t>
            </a:r>
          </a:p>
          <a:p>
            <a:endParaRPr lang="en-US" dirty="0"/>
          </a:p>
          <a:p>
            <a:r>
              <a:rPr lang="en-US" dirty="0"/>
              <a:t>T</a:t>
            </a:r>
            <a:r>
              <a:rPr lang="en-US" dirty="0" smtClean="0"/>
              <a:t>ell your </a:t>
            </a:r>
            <a:r>
              <a:rPr lang="en-US" dirty="0" err="1" smtClean="0"/>
              <a:t>Arduino</a:t>
            </a:r>
            <a:r>
              <a:rPr lang="en-US" dirty="0" smtClean="0"/>
              <a:t> what to do using the </a:t>
            </a:r>
            <a:r>
              <a:rPr lang="en-US" dirty="0" err="1" smtClean="0"/>
              <a:t>Arduino</a:t>
            </a:r>
            <a:r>
              <a:rPr lang="en-US" dirty="0" smtClean="0"/>
              <a:t> programming language. </a:t>
            </a:r>
            <a:endParaRPr lang="en-US" dirty="0"/>
          </a:p>
        </p:txBody>
      </p:sp>
      <p:sp>
        <p:nvSpPr>
          <p:cNvPr id="5" name="TextBox 4"/>
          <p:cNvSpPr txBox="1"/>
          <p:nvPr/>
        </p:nvSpPr>
        <p:spPr>
          <a:xfrm>
            <a:off x="338669" y="5350476"/>
            <a:ext cx="8686799" cy="461665"/>
          </a:xfrm>
          <a:prstGeom prst="rect">
            <a:avLst/>
          </a:prstGeom>
          <a:noFill/>
        </p:spPr>
        <p:txBody>
          <a:bodyPr wrap="square" rtlCol="0">
            <a:spAutoFit/>
          </a:bodyPr>
          <a:lstStyle/>
          <a:p>
            <a:r>
              <a:rPr lang="en-US" sz="2400" dirty="0" smtClean="0"/>
              <a:t>Uses information from INPUTS to control various OUTPUTS.</a:t>
            </a:r>
            <a:endParaRPr lang="en-US" sz="2400" dirty="0"/>
          </a:p>
        </p:txBody>
      </p:sp>
      <p:pic>
        <p:nvPicPr>
          <p:cNvPr id="7" name="Picture 6"/>
          <p:cNvPicPr>
            <a:picLocks noChangeAspect="1"/>
          </p:cNvPicPr>
          <p:nvPr/>
        </p:nvPicPr>
        <p:blipFill>
          <a:blip r:embed="rId4"/>
          <a:stretch>
            <a:fillRect/>
          </a:stretch>
        </p:blipFill>
        <p:spPr>
          <a:xfrm>
            <a:off x="3653360" y="5855272"/>
            <a:ext cx="808567" cy="808567"/>
          </a:xfrm>
          <a:prstGeom prst="rect">
            <a:avLst/>
          </a:prstGeom>
        </p:spPr>
      </p:pic>
      <p:pic>
        <p:nvPicPr>
          <p:cNvPr id="8" name="Picture 7"/>
          <p:cNvPicPr>
            <a:picLocks noChangeAspect="1"/>
          </p:cNvPicPr>
          <p:nvPr/>
        </p:nvPicPr>
        <p:blipFill>
          <a:blip r:embed="rId5"/>
          <a:stretch>
            <a:fillRect/>
          </a:stretch>
        </p:blipFill>
        <p:spPr>
          <a:xfrm>
            <a:off x="2827860" y="5855272"/>
            <a:ext cx="825500" cy="825500"/>
          </a:xfrm>
          <a:prstGeom prst="rect">
            <a:avLst/>
          </a:prstGeom>
        </p:spPr>
      </p:pic>
      <p:pic>
        <p:nvPicPr>
          <p:cNvPr id="10" name="Picture 9"/>
          <p:cNvPicPr>
            <a:picLocks noChangeAspect="1"/>
          </p:cNvPicPr>
          <p:nvPr/>
        </p:nvPicPr>
        <p:blipFill>
          <a:blip r:embed="rId6"/>
          <a:stretch>
            <a:fillRect/>
          </a:stretch>
        </p:blipFill>
        <p:spPr>
          <a:xfrm>
            <a:off x="7014008" y="5821409"/>
            <a:ext cx="714809" cy="846667"/>
          </a:xfrm>
          <a:prstGeom prst="rect">
            <a:avLst/>
          </a:prstGeom>
        </p:spPr>
      </p:pic>
      <p:pic>
        <p:nvPicPr>
          <p:cNvPr id="11" name="Picture 10"/>
          <p:cNvPicPr>
            <a:picLocks noChangeAspect="1"/>
          </p:cNvPicPr>
          <p:nvPr/>
        </p:nvPicPr>
        <p:blipFill>
          <a:blip r:embed="rId7"/>
          <a:stretch>
            <a:fillRect/>
          </a:stretch>
        </p:blipFill>
        <p:spPr>
          <a:xfrm>
            <a:off x="7805070" y="5889142"/>
            <a:ext cx="723326" cy="723326"/>
          </a:xfrm>
          <a:prstGeom prst="rect">
            <a:avLst/>
          </a:prstGeom>
        </p:spPr>
      </p:pic>
      <p:sp>
        <p:nvSpPr>
          <p:cNvPr id="6" name="TextBox 5"/>
          <p:cNvSpPr txBox="1"/>
          <p:nvPr/>
        </p:nvSpPr>
        <p:spPr>
          <a:xfrm>
            <a:off x="5503333" y="4529668"/>
            <a:ext cx="3081507" cy="646331"/>
          </a:xfrm>
          <a:prstGeom prst="rect">
            <a:avLst/>
          </a:prstGeom>
          <a:noFill/>
        </p:spPr>
        <p:txBody>
          <a:bodyPr wrap="square" rtlCol="0">
            <a:spAutoFit/>
          </a:bodyPr>
          <a:lstStyle/>
          <a:p>
            <a:pPr algn="ctr"/>
            <a:r>
              <a:rPr lang="en-US" dirty="0" smtClean="0">
                <a:hlinkClick r:id="rId8"/>
              </a:rPr>
              <a:t>www.arduino.cc</a:t>
            </a:r>
            <a:endParaRPr lang="en-US" dirty="0" smtClean="0"/>
          </a:p>
          <a:p>
            <a:pPr algn="ctr"/>
            <a:endParaRPr lang="en-US" dirty="0"/>
          </a:p>
        </p:txBody>
      </p:sp>
    </p:spTree>
    <p:extLst>
      <p:ext uri="{BB962C8B-B14F-4D97-AF65-F5344CB8AC3E}">
        <p14:creationId xmlns:p14="http://schemas.microsoft.com/office/powerpoint/2010/main" val="3543047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Emitting Diode (LED)</a:t>
            </a:r>
            <a:endParaRPr lang="en-US" dirty="0"/>
          </a:p>
        </p:txBody>
      </p:sp>
      <p:pic>
        <p:nvPicPr>
          <p:cNvPr id="4" name="Content Placeholder 3" descr="Screen Shot 2016-10-06 at 10.22.16 PM.png"/>
          <p:cNvPicPr>
            <a:picLocks noGrp="1" noChangeAspect="1"/>
          </p:cNvPicPr>
          <p:nvPr>
            <p:ph idx="1"/>
          </p:nvPr>
        </p:nvPicPr>
        <p:blipFill>
          <a:blip r:embed="rId3">
            <a:extLst>
              <a:ext uri="{28A0092B-C50C-407E-A947-70E740481C1C}">
                <a14:useLocalDpi xmlns:a14="http://schemas.microsoft.com/office/drawing/2010/main" val="0"/>
              </a:ext>
            </a:extLst>
          </a:blip>
          <a:srcRect t="-9947" b="-9947"/>
          <a:stretch>
            <a:fillRect/>
          </a:stretch>
        </p:blipFill>
        <p:spPr>
          <a:xfrm>
            <a:off x="745067" y="1642852"/>
            <a:ext cx="6925734" cy="3975083"/>
          </a:xfrm>
        </p:spPr>
      </p:pic>
      <p:sp>
        <p:nvSpPr>
          <p:cNvPr id="5" name="TextBox 4"/>
          <p:cNvSpPr txBox="1"/>
          <p:nvPr/>
        </p:nvSpPr>
        <p:spPr>
          <a:xfrm>
            <a:off x="1676400" y="4965700"/>
            <a:ext cx="711200" cy="3683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3746500" y="4991100"/>
            <a:ext cx="711200" cy="3683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918200" y="49911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7964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Resistor</a:t>
            </a:r>
            <a:endParaRPr lang="en-US" dirty="0"/>
          </a:p>
        </p:txBody>
      </p:sp>
      <p:pic>
        <p:nvPicPr>
          <p:cNvPr id="4" name="Content Placeholder 3" descr="Screen Shot 2016-10-06 at 10.41.13 PM.png"/>
          <p:cNvPicPr>
            <a:picLocks noGrp="1" noChangeAspect="1"/>
          </p:cNvPicPr>
          <p:nvPr>
            <p:ph idx="1"/>
          </p:nvPr>
        </p:nvPicPr>
        <p:blipFill>
          <a:blip r:embed="rId3">
            <a:extLst>
              <a:ext uri="{28A0092B-C50C-407E-A947-70E740481C1C}">
                <a14:useLocalDpi xmlns:a14="http://schemas.microsoft.com/office/drawing/2010/main" val="0"/>
              </a:ext>
            </a:extLst>
          </a:blip>
          <a:srcRect t="-8271" b="-8271"/>
          <a:stretch>
            <a:fillRect/>
          </a:stretch>
        </p:blipFill>
        <p:spPr/>
      </p:pic>
      <p:sp>
        <p:nvSpPr>
          <p:cNvPr id="5" name="TextBox 4"/>
          <p:cNvSpPr txBox="1"/>
          <p:nvPr/>
        </p:nvSpPr>
        <p:spPr>
          <a:xfrm>
            <a:off x="1879600" y="53467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09023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Sensor</a:t>
            </a:r>
            <a:endParaRPr lang="en-US" dirty="0"/>
          </a:p>
        </p:txBody>
      </p:sp>
      <p:pic>
        <p:nvPicPr>
          <p:cNvPr id="6" name="Content Placeholder 5" descr="Screen Shot 2016-10-06 at 10.41.06 PM.png"/>
          <p:cNvPicPr>
            <a:picLocks noGrp="1" noChangeAspect="1"/>
          </p:cNvPicPr>
          <p:nvPr>
            <p:ph idx="1"/>
          </p:nvPr>
        </p:nvPicPr>
        <p:blipFill>
          <a:blip r:embed="rId3">
            <a:extLst>
              <a:ext uri="{28A0092B-C50C-407E-A947-70E740481C1C}">
                <a14:useLocalDpi xmlns:a14="http://schemas.microsoft.com/office/drawing/2010/main" val="0"/>
              </a:ext>
            </a:extLst>
          </a:blip>
          <a:srcRect t="-10070" b="-10070"/>
          <a:stretch>
            <a:fillRect/>
          </a:stretch>
        </p:blipFill>
        <p:spPr/>
      </p:pic>
      <p:sp>
        <p:nvSpPr>
          <p:cNvPr id="4" name="TextBox 3"/>
          <p:cNvSpPr txBox="1"/>
          <p:nvPr/>
        </p:nvSpPr>
        <p:spPr>
          <a:xfrm>
            <a:off x="2489200" y="5346700"/>
            <a:ext cx="711200"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40851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Pins</a:t>
            </a:r>
            <a:endParaRPr lang="en-US" dirty="0"/>
          </a:p>
        </p:txBody>
      </p:sp>
      <p:pic>
        <p:nvPicPr>
          <p:cNvPr id="4" name="Content Placeholder 3" descr="Screen Shot 2016-10-13 at 9.55.45 A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71" r="1145"/>
          <a:stretch/>
        </p:blipFill>
        <p:spPr>
          <a:xfrm>
            <a:off x="1524000" y="1524318"/>
            <a:ext cx="5067541" cy="4996253"/>
          </a:xfrm>
        </p:spPr>
      </p:pic>
    </p:spTree>
    <p:extLst>
      <p:ext uri="{BB962C8B-B14F-4D97-AF65-F5344CB8AC3E}">
        <p14:creationId xmlns:p14="http://schemas.microsoft.com/office/powerpoint/2010/main" val="3608235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signals</a:t>
            </a:r>
            <a:endParaRPr lang="en-US" dirty="0"/>
          </a:p>
        </p:txBody>
      </p:sp>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544" r="2991" b="55099"/>
          <a:stretch/>
        </p:blipFill>
        <p:spPr>
          <a:xfrm>
            <a:off x="241891" y="1954161"/>
            <a:ext cx="4942538" cy="1734345"/>
          </a:xfrm>
        </p:spPr>
      </p:pic>
      <p:pic>
        <p:nvPicPr>
          <p:cNvPr id="6" name="Content Placeholder 4"/>
          <p:cNvPicPr>
            <a:picLocks noChangeAspect="1"/>
          </p:cNvPicPr>
          <p:nvPr/>
        </p:nvPicPr>
        <p:blipFill rotWithShape="1">
          <a:blip r:embed="rId3">
            <a:extLst>
              <a:ext uri="{BEBA8EAE-BF5A-486C-A8C5-ECC9F3942E4B}">
                <a14:imgProps xmlns:a14="http://schemas.microsoft.com/office/drawing/2010/main">
                  <a14:imgLayer r:embed="rId5">
                    <a14:imgEffect>
                      <a14:sharpenSoften amount="50000"/>
                    </a14:imgEffect>
                  </a14:imgLayer>
                </a14:imgProps>
              </a:ext>
            </a:extLst>
          </a:blip>
          <a:srcRect l="-1447" t="54952" r="372"/>
          <a:stretch/>
        </p:blipFill>
        <p:spPr>
          <a:xfrm>
            <a:off x="403154" y="4131932"/>
            <a:ext cx="4616095" cy="1834385"/>
          </a:xfrm>
          <a:prstGeom prst="rect">
            <a:avLst/>
          </a:prstGeom>
        </p:spPr>
      </p:pic>
      <p:cxnSp>
        <p:nvCxnSpPr>
          <p:cNvPr id="8" name="Straight Connector 7"/>
          <p:cNvCxnSpPr/>
          <p:nvPr/>
        </p:nvCxnSpPr>
        <p:spPr>
          <a:xfrm>
            <a:off x="376568" y="2135563"/>
            <a:ext cx="472722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428178" y="3074037"/>
            <a:ext cx="472722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376568" y="4617183"/>
            <a:ext cx="472722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457200" y="5483883"/>
            <a:ext cx="4727229" cy="0"/>
          </a:xfrm>
          <a:prstGeom prst="line">
            <a:avLst/>
          </a:prstGeom>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5184429" y="2862119"/>
            <a:ext cx="1205536" cy="461665"/>
          </a:xfrm>
          <a:prstGeom prst="rect">
            <a:avLst/>
          </a:prstGeom>
          <a:noFill/>
        </p:spPr>
        <p:txBody>
          <a:bodyPr wrap="square" rtlCol="0">
            <a:spAutoFit/>
          </a:bodyPr>
          <a:lstStyle/>
          <a:p>
            <a:r>
              <a:rPr lang="en-US" sz="2400" dirty="0" smtClean="0"/>
              <a:t>0V</a:t>
            </a:r>
            <a:endParaRPr lang="en-US" sz="2400" dirty="0"/>
          </a:p>
        </p:txBody>
      </p:sp>
      <p:sp>
        <p:nvSpPr>
          <p:cNvPr id="14" name="TextBox 13"/>
          <p:cNvSpPr txBox="1"/>
          <p:nvPr/>
        </p:nvSpPr>
        <p:spPr>
          <a:xfrm>
            <a:off x="5163809" y="1873537"/>
            <a:ext cx="1205536" cy="461665"/>
          </a:xfrm>
          <a:prstGeom prst="rect">
            <a:avLst/>
          </a:prstGeom>
          <a:noFill/>
        </p:spPr>
        <p:txBody>
          <a:bodyPr wrap="square" rtlCol="0">
            <a:spAutoFit/>
          </a:bodyPr>
          <a:lstStyle/>
          <a:p>
            <a:r>
              <a:rPr lang="en-US" sz="2400" dirty="0"/>
              <a:t>5</a:t>
            </a:r>
            <a:r>
              <a:rPr lang="en-US" sz="2400" dirty="0" smtClean="0"/>
              <a:t>V</a:t>
            </a:r>
            <a:endParaRPr lang="en-US" sz="2400" dirty="0"/>
          </a:p>
        </p:txBody>
      </p:sp>
      <p:sp>
        <p:nvSpPr>
          <p:cNvPr id="15" name="TextBox 14"/>
          <p:cNvSpPr txBox="1"/>
          <p:nvPr/>
        </p:nvSpPr>
        <p:spPr>
          <a:xfrm>
            <a:off x="5183967" y="4386350"/>
            <a:ext cx="1205536" cy="461665"/>
          </a:xfrm>
          <a:prstGeom prst="rect">
            <a:avLst/>
          </a:prstGeom>
          <a:noFill/>
        </p:spPr>
        <p:txBody>
          <a:bodyPr wrap="square" rtlCol="0">
            <a:spAutoFit/>
          </a:bodyPr>
          <a:lstStyle/>
          <a:p>
            <a:r>
              <a:rPr lang="en-US" sz="2400" dirty="0"/>
              <a:t>5</a:t>
            </a:r>
            <a:r>
              <a:rPr lang="en-US" sz="2400" dirty="0" smtClean="0"/>
              <a:t>V</a:t>
            </a:r>
            <a:endParaRPr lang="en-US" sz="2400" dirty="0"/>
          </a:p>
        </p:txBody>
      </p:sp>
      <p:sp>
        <p:nvSpPr>
          <p:cNvPr id="16" name="TextBox 15"/>
          <p:cNvSpPr txBox="1"/>
          <p:nvPr/>
        </p:nvSpPr>
        <p:spPr>
          <a:xfrm>
            <a:off x="5184429" y="5253050"/>
            <a:ext cx="1205536" cy="461665"/>
          </a:xfrm>
          <a:prstGeom prst="rect">
            <a:avLst/>
          </a:prstGeom>
          <a:noFill/>
        </p:spPr>
        <p:txBody>
          <a:bodyPr wrap="square" rtlCol="0">
            <a:spAutoFit/>
          </a:bodyPr>
          <a:lstStyle/>
          <a:p>
            <a:r>
              <a:rPr lang="en-US" sz="2400" dirty="0" smtClean="0"/>
              <a:t>0V</a:t>
            </a:r>
            <a:endParaRPr lang="en-US" sz="2400" dirty="0"/>
          </a:p>
        </p:txBody>
      </p:sp>
      <p:pic>
        <p:nvPicPr>
          <p:cNvPr id="17" name="Content Placeholder 3" descr="Screen Shot 2016-10-06 at 10.41.13 PM.png"/>
          <p:cNvPicPr>
            <a:picLocks noChangeAspect="1"/>
          </p:cNvPicPr>
          <p:nvPr/>
        </p:nvPicPr>
        <p:blipFill rotWithShape="1">
          <a:blip r:embed="rId6">
            <a:extLst>
              <a:ext uri="{28A0092B-C50C-407E-A947-70E740481C1C}">
                <a14:useLocalDpi xmlns:a14="http://schemas.microsoft.com/office/drawing/2010/main" val="0"/>
              </a:ext>
            </a:extLst>
          </a:blip>
          <a:srcRect t="21294" r="54415" b="8844"/>
          <a:stretch/>
        </p:blipFill>
        <p:spPr>
          <a:xfrm>
            <a:off x="6214513" y="2232245"/>
            <a:ext cx="981756" cy="741012"/>
          </a:xfrm>
          <a:prstGeom prst="rect">
            <a:avLst/>
          </a:prstGeom>
        </p:spPr>
      </p:pic>
      <p:pic>
        <p:nvPicPr>
          <p:cNvPr id="18" name="Picture 17"/>
          <p:cNvPicPr>
            <a:picLocks noChangeAspect="1"/>
          </p:cNvPicPr>
          <p:nvPr/>
        </p:nvPicPr>
        <p:blipFill>
          <a:blip r:embed="rId7"/>
          <a:stretch>
            <a:fillRect/>
          </a:stretch>
        </p:blipFill>
        <p:spPr>
          <a:xfrm>
            <a:off x="7080646" y="281173"/>
            <a:ext cx="1592364" cy="1592364"/>
          </a:xfrm>
          <a:prstGeom prst="rect">
            <a:avLst/>
          </a:prstGeom>
        </p:spPr>
      </p:pic>
      <p:cxnSp>
        <p:nvCxnSpPr>
          <p:cNvPr id="23" name="Straight Arrow Connector 22"/>
          <p:cNvCxnSpPr/>
          <p:nvPr/>
        </p:nvCxnSpPr>
        <p:spPr>
          <a:xfrm flipH="1">
            <a:off x="6893906" y="1693084"/>
            <a:ext cx="302363" cy="442479"/>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7187404" y="1831307"/>
            <a:ext cx="302363" cy="442479"/>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7499849" y="2011005"/>
            <a:ext cx="302363" cy="442479"/>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45214" y="6211669"/>
            <a:ext cx="8123519" cy="369332"/>
          </a:xfrm>
          <a:prstGeom prst="rect">
            <a:avLst/>
          </a:prstGeom>
        </p:spPr>
        <p:txBody>
          <a:bodyPr wrap="square">
            <a:spAutoFit/>
          </a:bodyPr>
          <a:lstStyle/>
          <a:p>
            <a:pPr algn="ctr"/>
            <a:r>
              <a:rPr lang="en-US" i="1" dirty="0" smtClean="0"/>
              <a:t>Learn more: https</a:t>
            </a:r>
            <a:r>
              <a:rPr lang="en-US" i="1" dirty="0"/>
              <a:t>://</a:t>
            </a:r>
            <a:r>
              <a:rPr lang="en-US" i="1" dirty="0" err="1"/>
              <a:t>www.youtube.com</a:t>
            </a:r>
            <a:r>
              <a:rPr lang="en-US" i="1" dirty="0"/>
              <a:t>/</a:t>
            </a:r>
            <a:r>
              <a:rPr lang="en-US" i="1" dirty="0" err="1"/>
              <a:t>watch?v</a:t>
            </a:r>
            <a:r>
              <a:rPr lang="en-US" i="1" dirty="0"/>
              <a:t>=Z3rsO912e3I</a:t>
            </a:r>
          </a:p>
        </p:txBody>
      </p:sp>
      <p:pic>
        <p:nvPicPr>
          <p:cNvPr id="27" name="Picture 26" descr="Screen Shot 2016-10-13 at 1.46.42 PM 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5215" y="3834910"/>
            <a:ext cx="2847645" cy="2026209"/>
          </a:xfrm>
          <a:prstGeom prst="rect">
            <a:avLst/>
          </a:prstGeom>
        </p:spPr>
      </p:pic>
    </p:spTree>
    <p:extLst>
      <p:ext uri="{BB962C8B-B14F-4D97-AF65-F5344CB8AC3E}">
        <p14:creationId xmlns:p14="http://schemas.microsoft.com/office/powerpoint/2010/main" val="247895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17332" y="1985999"/>
            <a:ext cx="5366720" cy="4152917"/>
          </a:xfrm>
          <a:prstGeom prst="rect">
            <a:avLst/>
          </a:prstGeom>
        </p:spPr>
      </p:pic>
      <p:sp>
        <p:nvSpPr>
          <p:cNvPr id="2" name="Title 1"/>
          <p:cNvSpPr>
            <a:spLocks noGrp="1"/>
          </p:cNvSpPr>
          <p:nvPr>
            <p:ph type="title"/>
          </p:nvPr>
        </p:nvSpPr>
        <p:spPr/>
        <p:txBody>
          <a:bodyPr/>
          <a:lstStyle/>
          <a:p>
            <a:r>
              <a:rPr lang="en-US" dirty="0" smtClean="0"/>
              <a:t>Analog to digital conversion</a:t>
            </a:r>
            <a:endParaRPr lang="en-US" dirty="0"/>
          </a:p>
        </p:txBody>
      </p:sp>
      <p:sp>
        <p:nvSpPr>
          <p:cNvPr id="6" name="TextBox 5"/>
          <p:cNvSpPr txBox="1"/>
          <p:nvPr/>
        </p:nvSpPr>
        <p:spPr>
          <a:xfrm>
            <a:off x="372533" y="1816665"/>
            <a:ext cx="2844799" cy="3970318"/>
          </a:xfrm>
          <a:prstGeom prst="rect">
            <a:avLst/>
          </a:prstGeom>
          <a:noFill/>
        </p:spPr>
        <p:txBody>
          <a:bodyPr wrap="square" rtlCol="0">
            <a:spAutoFit/>
          </a:bodyPr>
          <a:lstStyle/>
          <a:p>
            <a:r>
              <a:rPr lang="en-US" dirty="0" smtClean="0"/>
              <a:t>Need to convert analog signals to digital for processing.</a:t>
            </a:r>
          </a:p>
          <a:p>
            <a:endParaRPr lang="en-US" dirty="0"/>
          </a:p>
          <a:p>
            <a:r>
              <a:rPr lang="en-US" dirty="0" smtClean="0"/>
              <a:t>Digital signal depends on the resolution of the analog-to-digital converter (ADC).</a:t>
            </a:r>
          </a:p>
          <a:p>
            <a:endParaRPr lang="en-US" dirty="0"/>
          </a:p>
          <a:p>
            <a:r>
              <a:rPr lang="en-US" dirty="0" smtClean="0"/>
              <a:t>A 10-bit system will have 1,024 points of resolution.</a:t>
            </a:r>
          </a:p>
          <a:p>
            <a:endParaRPr lang="en-US" sz="1200" dirty="0"/>
          </a:p>
          <a:p>
            <a:pPr algn="ctr"/>
            <a:r>
              <a:rPr lang="en-US" sz="2400" dirty="0" smtClean="0"/>
              <a:t>2</a:t>
            </a:r>
            <a:r>
              <a:rPr lang="en-US" sz="2400" baseline="30000" dirty="0" smtClean="0"/>
              <a:t>10</a:t>
            </a:r>
            <a:r>
              <a:rPr lang="en-US" sz="2400" dirty="0" smtClean="0"/>
              <a:t> = 1,024</a:t>
            </a:r>
            <a:endParaRPr lang="en-US" dirty="0"/>
          </a:p>
          <a:p>
            <a:endParaRPr lang="en-US" dirty="0"/>
          </a:p>
        </p:txBody>
      </p:sp>
      <p:sp>
        <p:nvSpPr>
          <p:cNvPr id="3" name="TextBox 2"/>
          <p:cNvSpPr txBox="1"/>
          <p:nvPr/>
        </p:nvSpPr>
        <p:spPr>
          <a:xfrm>
            <a:off x="372533" y="5815205"/>
            <a:ext cx="6499578" cy="923330"/>
          </a:xfrm>
          <a:prstGeom prst="rect">
            <a:avLst/>
          </a:prstGeom>
          <a:noFill/>
        </p:spPr>
        <p:txBody>
          <a:bodyPr wrap="square" rtlCol="0">
            <a:spAutoFit/>
          </a:bodyPr>
          <a:lstStyle/>
          <a:p>
            <a:r>
              <a:rPr lang="en-US" i="1" dirty="0"/>
              <a:t>Why </a:t>
            </a:r>
            <a:r>
              <a:rPr lang="en-US" i="1" dirty="0" smtClean="0"/>
              <a:t>the number 2?</a:t>
            </a:r>
          </a:p>
          <a:p>
            <a:r>
              <a:rPr lang="en-US" i="1" dirty="0" smtClean="0"/>
              <a:t>Because </a:t>
            </a:r>
            <a:r>
              <a:rPr lang="en-US" i="1" dirty="0"/>
              <a:t>there are two options in a binary system (0 &amp; 1).</a:t>
            </a:r>
          </a:p>
          <a:p>
            <a:endParaRPr lang="en-US" dirty="0"/>
          </a:p>
        </p:txBody>
      </p:sp>
    </p:spTree>
    <p:extLst>
      <p:ext uri="{BB962C8B-B14F-4D97-AF65-F5344CB8AC3E}">
        <p14:creationId xmlns:p14="http://schemas.microsoft.com/office/powerpoint/2010/main" val="1469788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to digital conversion</a:t>
            </a:r>
            <a:endParaRPr lang="en-US" dirty="0"/>
          </a:p>
        </p:txBody>
      </p:sp>
      <p:sp>
        <p:nvSpPr>
          <p:cNvPr id="3" name="Content Placeholder 2"/>
          <p:cNvSpPr>
            <a:spLocks noGrp="1"/>
          </p:cNvSpPr>
          <p:nvPr>
            <p:ph idx="1"/>
          </p:nvPr>
        </p:nvSpPr>
        <p:spPr>
          <a:xfrm>
            <a:off x="457199" y="1752602"/>
            <a:ext cx="8094133" cy="4373563"/>
          </a:xfrm>
        </p:spPr>
        <p:txBody>
          <a:bodyPr/>
          <a:lstStyle/>
          <a:p>
            <a:r>
              <a:rPr lang="en-US" sz="2400" b="0" dirty="0" err="1"/>
              <a:t>Arduino</a:t>
            </a:r>
            <a:r>
              <a:rPr lang="en-US" sz="2400" b="0" dirty="0"/>
              <a:t> </a:t>
            </a:r>
            <a:r>
              <a:rPr lang="en-US" sz="2400" b="0" dirty="0" smtClean="0"/>
              <a:t>translates an analog </a:t>
            </a:r>
            <a:r>
              <a:rPr lang="en-US" sz="2400" b="0" dirty="0"/>
              <a:t>input voltage into a number that ranges from 0 </a:t>
            </a:r>
            <a:r>
              <a:rPr lang="en-US" sz="2400" b="0" dirty="0" smtClean="0"/>
              <a:t>- 1,023.</a:t>
            </a:r>
          </a:p>
          <a:p>
            <a:r>
              <a:rPr lang="en-US" sz="2400" b="0" dirty="0" smtClean="0"/>
              <a:t>Digital voltages are translated into a number that ranges from 0 – 255.</a:t>
            </a:r>
            <a:endParaRPr lang="en-US" sz="2400" b="0" dirty="0"/>
          </a:p>
          <a:p>
            <a:endParaRPr lang="en-US" dirty="0"/>
          </a:p>
        </p:txBody>
      </p:sp>
      <p:pic>
        <p:nvPicPr>
          <p:cNvPr id="4" name="Picture 3" descr="Screen Shot 2016-10-14 at 11.06.32 A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10166" y="4763912"/>
            <a:ext cx="6328834" cy="1511766"/>
          </a:xfrm>
          <a:prstGeom prst="rect">
            <a:avLst/>
          </a:prstGeom>
        </p:spPr>
      </p:pic>
      <p:pic>
        <p:nvPicPr>
          <p:cNvPr id="5" name="Picture 4" descr="Screen Shot 2016-10-14 at 11.08.0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23" y="3483233"/>
            <a:ext cx="6276622" cy="1393566"/>
          </a:xfrm>
          <a:prstGeom prst="rect">
            <a:avLst/>
          </a:prstGeom>
        </p:spPr>
      </p:pic>
      <p:sp>
        <p:nvSpPr>
          <p:cNvPr id="6" name="TextBox 5"/>
          <p:cNvSpPr txBox="1"/>
          <p:nvPr/>
        </p:nvSpPr>
        <p:spPr>
          <a:xfrm>
            <a:off x="2492024" y="6126165"/>
            <a:ext cx="1947334" cy="353943"/>
          </a:xfrm>
          <a:prstGeom prst="rect">
            <a:avLst/>
          </a:prstGeom>
          <a:noFill/>
          <a:ln>
            <a:solidFill>
              <a:schemeClr val="tx1"/>
            </a:solidFill>
          </a:ln>
        </p:spPr>
        <p:txBody>
          <a:bodyPr wrap="square" rtlCol="0">
            <a:spAutoFit/>
          </a:bodyPr>
          <a:lstStyle/>
          <a:p>
            <a:pPr algn="ctr"/>
            <a:r>
              <a:rPr lang="en-US" sz="1700" dirty="0"/>
              <a:t>0</a:t>
            </a:r>
          </a:p>
        </p:txBody>
      </p:sp>
      <p:sp>
        <p:nvSpPr>
          <p:cNvPr id="7" name="TextBox 6"/>
          <p:cNvSpPr txBox="1"/>
          <p:nvPr/>
        </p:nvSpPr>
        <p:spPr>
          <a:xfrm>
            <a:off x="5057423" y="6126165"/>
            <a:ext cx="1975104" cy="353943"/>
          </a:xfrm>
          <a:prstGeom prst="rect">
            <a:avLst/>
          </a:prstGeom>
          <a:noFill/>
          <a:ln>
            <a:solidFill>
              <a:schemeClr val="tx1"/>
            </a:solidFill>
          </a:ln>
        </p:spPr>
        <p:txBody>
          <a:bodyPr wrap="square" rtlCol="0">
            <a:spAutoFit/>
          </a:bodyPr>
          <a:lstStyle/>
          <a:p>
            <a:pPr algn="ctr"/>
            <a:r>
              <a:rPr lang="en-US" sz="1700" dirty="0" smtClean="0"/>
              <a:t>255</a:t>
            </a:r>
            <a:endParaRPr lang="en-US" sz="1700" dirty="0"/>
          </a:p>
        </p:txBody>
      </p:sp>
    </p:spTree>
    <p:extLst>
      <p:ext uri="{BB962C8B-B14F-4D97-AF65-F5344CB8AC3E}">
        <p14:creationId xmlns:p14="http://schemas.microsoft.com/office/powerpoint/2010/main" val="723916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#1: </a:t>
            </a:r>
            <a:br>
              <a:rPr lang="en-US" dirty="0" smtClean="0"/>
            </a:br>
            <a:r>
              <a:rPr lang="en-US" dirty="0" smtClean="0"/>
              <a:t>Blinking an LED</a:t>
            </a:r>
            <a:endParaRPr lang="en-US" dirty="0"/>
          </a:p>
        </p:txBody>
      </p:sp>
      <p:pic>
        <p:nvPicPr>
          <p:cNvPr id="4" name="Content Placeholder 3" descr="Screen Shot 2016-10-07 at 11.21.56 PM.png"/>
          <p:cNvPicPr>
            <a:picLocks noGrp="1" noChangeAspect="1"/>
          </p:cNvPicPr>
          <p:nvPr>
            <p:ph idx="1"/>
          </p:nvPr>
        </p:nvPicPr>
        <p:blipFill>
          <a:blip r:embed="rId3">
            <a:extLst>
              <a:ext uri="{28A0092B-C50C-407E-A947-70E740481C1C}">
                <a14:useLocalDpi xmlns:a14="http://schemas.microsoft.com/office/drawing/2010/main" val="0"/>
              </a:ext>
            </a:extLst>
          </a:blip>
          <a:srcRect t="5565" b="5565"/>
          <a:stretch>
            <a:fillRect/>
          </a:stretch>
        </p:blipFill>
        <p:spPr>
          <a:xfrm rot="5400000">
            <a:off x="4368301" y="2397952"/>
            <a:ext cx="5078615" cy="2914914"/>
          </a:xfrm>
        </p:spPr>
      </p:pic>
      <p:sp>
        <p:nvSpPr>
          <p:cNvPr id="5" name="TextBox 4"/>
          <p:cNvSpPr txBox="1"/>
          <p:nvPr/>
        </p:nvSpPr>
        <p:spPr>
          <a:xfrm>
            <a:off x="626533" y="1998133"/>
            <a:ext cx="2946400" cy="2308324"/>
          </a:xfrm>
          <a:prstGeom prst="rect">
            <a:avLst/>
          </a:prstGeom>
          <a:noFill/>
        </p:spPr>
        <p:txBody>
          <a:bodyPr wrap="square" rtlCol="0">
            <a:spAutoFit/>
          </a:bodyPr>
          <a:lstStyle/>
          <a:p>
            <a:r>
              <a:rPr lang="en-US" dirty="0" smtClean="0"/>
              <a:t>LEDs (light emitting diodes) are small, powerful lights used in many different applications.</a:t>
            </a:r>
          </a:p>
          <a:p>
            <a:endParaRPr lang="en-US" dirty="0"/>
          </a:p>
          <a:p>
            <a:endParaRPr lang="en-US" dirty="0"/>
          </a:p>
          <a:p>
            <a:r>
              <a:rPr lang="en-US" dirty="0" smtClean="0"/>
              <a:t>We’re going to learn how to blink an LED on and off.</a:t>
            </a:r>
            <a:endParaRPr lang="en-US" dirty="0"/>
          </a:p>
        </p:txBody>
      </p:sp>
      <p:pic>
        <p:nvPicPr>
          <p:cNvPr id="6" name="Picture 5" descr="Screen Shot 2016-10-07 at 11.2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050367"/>
            <a:ext cx="4699001" cy="1149756"/>
          </a:xfrm>
          <a:prstGeom prst="rect">
            <a:avLst/>
          </a:prstGeom>
        </p:spPr>
      </p:pic>
      <p:pic>
        <p:nvPicPr>
          <p:cNvPr id="7" name="Picture 6" descr="Screen Shot 2016-10-07 at 11.25.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156" y="1524319"/>
            <a:ext cx="1253235" cy="3059138"/>
          </a:xfrm>
          <a:prstGeom prst="rect">
            <a:avLst/>
          </a:prstGeom>
        </p:spPr>
      </p:pic>
    </p:spTree>
    <p:extLst>
      <p:ext uri="{BB962C8B-B14F-4D97-AF65-F5344CB8AC3E}">
        <p14:creationId xmlns:p14="http://schemas.microsoft.com/office/powerpoint/2010/main" val="2738605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Resistor Color Code</a:t>
            </a:r>
            <a:endParaRPr lang="en-US" dirty="0"/>
          </a:p>
        </p:txBody>
      </p:sp>
      <p:pic>
        <p:nvPicPr>
          <p:cNvPr id="5" name="Content Placeholder 4" descr="Screen Shot 2016-10-21 at 11.50.43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96" r="-1276"/>
          <a:stretch/>
        </p:blipFill>
        <p:spPr>
          <a:xfrm>
            <a:off x="1253067" y="1383235"/>
            <a:ext cx="6324600" cy="5269437"/>
          </a:xfrm>
        </p:spPr>
      </p:pic>
    </p:spTree>
    <p:extLst>
      <p:ext uri="{BB962C8B-B14F-4D97-AF65-F5344CB8AC3E}">
        <p14:creationId xmlns:p14="http://schemas.microsoft.com/office/powerpoint/2010/main" val="3764665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a:t>
            </a:r>
            <a:endParaRPr lang="en-US" dirty="0"/>
          </a:p>
        </p:txBody>
      </p:sp>
      <p:pic>
        <p:nvPicPr>
          <p:cNvPr id="4" name="Content Placeholder 3" descr="Screen Shot 2016-10-07 at 11.32.1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32" r="1328"/>
          <a:stretch/>
        </p:blipFill>
        <p:spPr>
          <a:xfrm>
            <a:off x="457200" y="1752602"/>
            <a:ext cx="4182535" cy="4373563"/>
          </a:xfrm>
        </p:spPr>
      </p:pic>
      <p:sp>
        <p:nvSpPr>
          <p:cNvPr id="5" name="TextBox 4"/>
          <p:cNvSpPr txBox="1"/>
          <p:nvPr/>
        </p:nvSpPr>
        <p:spPr>
          <a:xfrm>
            <a:off x="3725336" y="1710271"/>
            <a:ext cx="4605866" cy="923330"/>
          </a:xfrm>
          <a:prstGeom prst="rect">
            <a:avLst/>
          </a:prstGeom>
          <a:noFill/>
        </p:spPr>
        <p:txBody>
          <a:bodyPr wrap="square" rtlCol="0">
            <a:spAutoFit/>
          </a:bodyPr>
          <a:lstStyle/>
          <a:p>
            <a:r>
              <a:rPr lang="en-US" dirty="0" smtClean="0"/>
              <a:t>Pin 13 is a digital pin and can be used as an output or an input. Here we will use it to output power to the LED.</a:t>
            </a:r>
            <a:endParaRPr lang="en-US" dirty="0"/>
          </a:p>
        </p:txBody>
      </p:sp>
      <p:sp>
        <p:nvSpPr>
          <p:cNvPr id="6" name="TextBox 5"/>
          <p:cNvSpPr txBox="1"/>
          <p:nvPr/>
        </p:nvSpPr>
        <p:spPr>
          <a:xfrm>
            <a:off x="3759201" y="5987665"/>
            <a:ext cx="4978397" cy="646331"/>
          </a:xfrm>
          <a:prstGeom prst="rect">
            <a:avLst/>
          </a:prstGeom>
          <a:noFill/>
        </p:spPr>
        <p:txBody>
          <a:bodyPr wrap="square" rtlCol="0">
            <a:spAutoFit/>
          </a:bodyPr>
          <a:lstStyle/>
          <a:p>
            <a:r>
              <a:rPr lang="en-US" dirty="0" smtClean="0"/>
              <a:t>Note: These components are all in series (one after the other, like beads on a string).</a:t>
            </a:r>
            <a:endParaRPr lang="en-US" dirty="0"/>
          </a:p>
        </p:txBody>
      </p:sp>
      <p:sp>
        <p:nvSpPr>
          <p:cNvPr id="7" name="TextBox 6"/>
          <p:cNvSpPr txBox="1"/>
          <p:nvPr/>
        </p:nvSpPr>
        <p:spPr>
          <a:xfrm>
            <a:off x="4419601" y="2844807"/>
            <a:ext cx="3200398" cy="646331"/>
          </a:xfrm>
          <a:prstGeom prst="rect">
            <a:avLst/>
          </a:prstGeom>
          <a:noFill/>
        </p:spPr>
        <p:txBody>
          <a:bodyPr wrap="square" rtlCol="0">
            <a:spAutoFit/>
          </a:bodyPr>
          <a:lstStyle/>
          <a:p>
            <a:r>
              <a:rPr lang="en-US" dirty="0" smtClean="0"/>
              <a:t>Pin 13 will be connected to the positive lead on the LED.</a:t>
            </a:r>
            <a:endParaRPr lang="en-US" dirty="0"/>
          </a:p>
        </p:txBody>
      </p:sp>
      <p:sp>
        <p:nvSpPr>
          <p:cNvPr id="8" name="TextBox 7"/>
          <p:cNvSpPr txBox="1"/>
          <p:nvPr/>
        </p:nvSpPr>
        <p:spPr>
          <a:xfrm>
            <a:off x="4792134" y="3657611"/>
            <a:ext cx="3064933" cy="923330"/>
          </a:xfrm>
          <a:prstGeom prst="rect">
            <a:avLst/>
          </a:prstGeom>
          <a:noFill/>
        </p:spPr>
        <p:txBody>
          <a:bodyPr wrap="square" rtlCol="0">
            <a:spAutoFit/>
          </a:bodyPr>
          <a:lstStyle/>
          <a:p>
            <a:r>
              <a:rPr lang="en-US" dirty="0" smtClean="0"/>
              <a:t>The negative lead on the LED will be connected to one leg of the resistor.</a:t>
            </a:r>
            <a:endParaRPr lang="en-US" dirty="0"/>
          </a:p>
        </p:txBody>
      </p:sp>
      <p:sp>
        <p:nvSpPr>
          <p:cNvPr id="9" name="TextBox 8"/>
          <p:cNvSpPr txBox="1"/>
          <p:nvPr/>
        </p:nvSpPr>
        <p:spPr>
          <a:xfrm>
            <a:off x="4715933" y="4896597"/>
            <a:ext cx="3064933" cy="923330"/>
          </a:xfrm>
          <a:prstGeom prst="rect">
            <a:avLst/>
          </a:prstGeom>
          <a:noFill/>
        </p:spPr>
        <p:txBody>
          <a:bodyPr wrap="square" rtlCol="0">
            <a:spAutoFit/>
          </a:bodyPr>
          <a:lstStyle/>
          <a:p>
            <a:r>
              <a:rPr lang="en-US" dirty="0" smtClean="0"/>
              <a:t>The other leg of the resistor will be connected to ground to complete the circuit.</a:t>
            </a:r>
            <a:endParaRPr lang="en-US" dirty="0"/>
          </a:p>
        </p:txBody>
      </p:sp>
    </p:spTree>
    <p:extLst>
      <p:ext uri="{BB962C8B-B14F-4D97-AF65-F5344CB8AC3E}">
        <p14:creationId xmlns:p14="http://schemas.microsoft.com/office/powerpoint/2010/main" val="178180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err="1" smtClean="0"/>
              <a:t>Redboard</a:t>
            </a:r>
            <a:r>
              <a:rPr lang="en-US" dirty="0" smtClean="0"/>
              <a:t> Microcontroller</a:t>
            </a:r>
            <a:endParaRPr lang="en-US" dirty="0"/>
          </a:p>
        </p:txBody>
      </p:sp>
      <p:pic>
        <p:nvPicPr>
          <p:cNvPr id="11" name="Content Placeholder 10"/>
          <p:cNvPicPr>
            <a:picLocks noGrp="1" noChangeAspect="1"/>
          </p:cNvPicPr>
          <p:nvPr>
            <p:ph idx="1"/>
          </p:nvPr>
        </p:nvPicPr>
        <p:blipFill rotWithShape="1">
          <a:blip r:embed="rId3"/>
          <a:srcRect l="5343" r="9099"/>
          <a:stretch/>
        </p:blipFill>
        <p:spPr>
          <a:xfrm rot="16200000">
            <a:off x="5053794" y="1545593"/>
            <a:ext cx="2951398" cy="3449573"/>
          </a:xfrm>
        </p:spPr>
      </p:pic>
      <p:sp>
        <p:nvSpPr>
          <p:cNvPr id="3" name="TextBox 2"/>
          <p:cNvSpPr txBox="1"/>
          <p:nvPr/>
        </p:nvSpPr>
        <p:spPr>
          <a:xfrm>
            <a:off x="457199" y="1818016"/>
            <a:ext cx="4326468" cy="3139321"/>
          </a:xfrm>
          <a:prstGeom prst="rect">
            <a:avLst/>
          </a:prstGeom>
          <a:noFill/>
        </p:spPr>
        <p:txBody>
          <a:bodyPr wrap="square" rtlCol="0">
            <a:spAutoFit/>
          </a:bodyPr>
          <a:lstStyle/>
          <a:p>
            <a:r>
              <a:rPr lang="en-US" dirty="0" err="1" smtClean="0"/>
              <a:t>Sparkfun’s</a:t>
            </a:r>
            <a:r>
              <a:rPr lang="en-US" dirty="0" smtClean="0"/>
              <a:t> version of </a:t>
            </a:r>
            <a:r>
              <a:rPr lang="en-US" dirty="0" err="1" smtClean="0"/>
              <a:t>Arduino</a:t>
            </a:r>
            <a:r>
              <a:rPr lang="en-US" dirty="0" smtClean="0"/>
              <a:t>.</a:t>
            </a:r>
          </a:p>
          <a:p>
            <a:endParaRPr lang="en-US" dirty="0"/>
          </a:p>
          <a:p>
            <a:r>
              <a:rPr lang="en-US" dirty="0" smtClean="0"/>
              <a:t>Uses same programming language and electrical components as </a:t>
            </a:r>
            <a:r>
              <a:rPr lang="en-US" dirty="0" err="1" smtClean="0"/>
              <a:t>Arduino</a:t>
            </a:r>
            <a:r>
              <a:rPr lang="en-US" dirty="0" smtClean="0"/>
              <a:t>.</a:t>
            </a:r>
          </a:p>
          <a:p>
            <a:endParaRPr lang="en-US" dirty="0"/>
          </a:p>
          <a:p>
            <a:r>
              <a:rPr lang="en-US" dirty="0" err="1" smtClean="0"/>
              <a:t>Sparkfun</a:t>
            </a:r>
            <a:r>
              <a:rPr lang="en-US" dirty="0" smtClean="0"/>
              <a:t> offers a lot of cool </a:t>
            </a:r>
            <a:r>
              <a:rPr lang="en-US" dirty="0" smtClean="0">
                <a:hlinkClick r:id="rId4"/>
              </a:rPr>
              <a:t>tutorials</a:t>
            </a:r>
            <a:r>
              <a:rPr lang="en-US" dirty="0" smtClean="0"/>
              <a:t> and project ideas. Visit their website:</a:t>
            </a:r>
          </a:p>
          <a:p>
            <a:r>
              <a:rPr lang="en-US" dirty="0" smtClean="0">
                <a:hlinkClick r:id="rId5"/>
              </a:rPr>
              <a:t>www.sparkfun.com</a:t>
            </a:r>
            <a:endParaRPr lang="en-US" dirty="0" smtClean="0"/>
          </a:p>
          <a:p>
            <a:endParaRPr lang="en-US" dirty="0" smtClean="0"/>
          </a:p>
          <a:p>
            <a:endParaRPr lang="en-US" dirty="0" smtClean="0"/>
          </a:p>
          <a:p>
            <a:r>
              <a:rPr lang="en-US" dirty="0" smtClean="0"/>
              <a:t> </a:t>
            </a:r>
            <a:endParaRPr lang="en-US" dirty="0"/>
          </a:p>
        </p:txBody>
      </p:sp>
      <p:sp>
        <p:nvSpPr>
          <p:cNvPr id="4" name="TextBox 3"/>
          <p:cNvSpPr txBox="1"/>
          <p:nvPr/>
        </p:nvSpPr>
        <p:spPr>
          <a:xfrm>
            <a:off x="4117628" y="4957337"/>
            <a:ext cx="4447816" cy="1200329"/>
          </a:xfrm>
          <a:prstGeom prst="rect">
            <a:avLst/>
          </a:prstGeom>
          <a:noFill/>
        </p:spPr>
        <p:txBody>
          <a:bodyPr wrap="square" rtlCol="0">
            <a:spAutoFit/>
          </a:bodyPr>
          <a:lstStyle/>
          <a:p>
            <a:r>
              <a:rPr lang="en-US" dirty="0" smtClean="0"/>
              <a:t>We have a handful of </a:t>
            </a:r>
            <a:r>
              <a:rPr lang="en-US" dirty="0" err="1" smtClean="0"/>
              <a:t>Sparkfun</a:t>
            </a:r>
            <a:r>
              <a:rPr lang="en-US" dirty="0"/>
              <a:t> </a:t>
            </a:r>
            <a:r>
              <a:rPr lang="en-US" dirty="0" smtClean="0"/>
              <a:t>Inventor’s Kits for checkout in the EPICS workshop that have everything you need to get started building cool stuff.</a:t>
            </a:r>
            <a:endParaRPr lang="en-US" dirty="0"/>
          </a:p>
        </p:txBody>
      </p:sp>
      <p:pic>
        <p:nvPicPr>
          <p:cNvPr id="5" name="Picture 4" descr="Screen Shot 2016-10-14 at 9.45.4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514" y="4208869"/>
            <a:ext cx="2887486" cy="2357131"/>
          </a:xfrm>
          <a:prstGeom prst="rect">
            <a:avLst/>
          </a:prstGeom>
        </p:spPr>
      </p:pic>
    </p:spTree>
    <p:extLst>
      <p:ext uri="{BB962C8B-B14F-4D97-AF65-F5344CB8AC3E}">
        <p14:creationId xmlns:p14="http://schemas.microsoft.com/office/powerpoint/2010/main" val="3984005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Shot 2016-10-06 at 10.26.3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189" r="-263"/>
          <a:stretch/>
        </p:blipFill>
        <p:spPr>
          <a:xfrm>
            <a:off x="805078" y="1253390"/>
            <a:ext cx="3851591" cy="5075965"/>
          </a:xfrm>
        </p:spPr>
      </p:pic>
      <p:sp>
        <p:nvSpPr>
          <p:cNvPr id="2" name="Title 1"/>
          <p:cNvSpPr>
            <a:spLocks noGrp="1"/>
          </p:cNvSpPr>
          <p:nvPr>
            <p:ph type="title"/>
          </p:nvPr>
        </p:nvSpPr>
        <p:spPr/>
        <p:txBody>
          <a:bodyPr/>
          <a:lstStyle/>
          <a:p>
            <a:r>
              <a:rPr lang="en-US" dirty="0" smtClean="0"/>
              <a:t>Design it!</a:t>
            </a:r>
            <a:endParaRPr lang="en-US" dirty="0"/>
          </a:p>
        </p:txBody>
      </p:sp>
      <p:pic>
        <p:nvPicPr>
          <p:cNvPr id="6" name="Content Placeholder 3" descr="Screen Shot 2016-10-06 at 10.27.58 PM.png"/>
          <p:cNvPicPr>
            <a:picLocks noChangeAspect="1"/>
          </p:cNvPicPr>
          <p:nvPr/>
        </p:nvPicPr>
        <p:blipFill rotWithShape="1">
          <a:blip r:embed="rId4">
            <a:extLst>
              <a:ext uri="{28A0092B-C50C-407E-A947-70E740481C1C}">
                <a14:useLocalDpi xmlns:a14="http://schemas.microsoft.com/office/drawing/2010/main" val="0"/>
              </a:ext>
            </a:extLst>
          </a:blip>
          <a:srcRect l="-15057" r="-15638"/>
          <a:stretch/>
        </p:blipFill>
        <p:spPr>
          <a:xfrm>
            <a:off x="4231079" y="1693652"/>
            <a:ext cx="4034641" cy="4473094"/>
          </a:xfrm>
          <a:prstGeom prst="rect">
            <a:avLst/>
          </a:prstGeom>
        </p:spPr>
      </p:pic>
    </p:spTree>
    <p:extLst>
      <p:ext uri="{BB962C8B-B14F-4D97-AF65-F5344CB8AC3E}">
        <p14:creationId xmlns:p14="http://schemas.microsoft.com/office/powerpoint/2010/main" val="2106272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6-10-19 at 1.51.5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500" r="-6282"/>
          <a:stretch/>
        </p:blipFill>
        <p:spPr>
          <a:xfrm>
            <a:off x="1354667" y="677333"/>
            <a:ext cx="6491112" cy="5715451"/>
          </a:xfrm>
        </p:spPr>
      </p:pic>
    </p:spTree>
    <p:extLst>
      <p:ext uri="{BB962C8B-B14F-4D97-AF65-F5344CB8AC3E}">
        <p14:creationId xmlns:p14="http://schemas.microsoft.com/office/powerpoint/2010/main" val="2409335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Sketch</a:t>
            </a:r>
            <a:endParaRPr lang="en-US" dirty="0"/>
          </a:p>
        </p:txBody>
      </p:sp>
      <p:sp>
        <p:nvSpPr>
          <p:cNvPr id="3" name="Content Placeholder 2"/>
          <p:cNvSpPr>
            <a:spLocks noGrp="1"/>
          </p:cNvSpPr>
          <p:nvPr>
            <p:ph idx="1"/>
          </p:nvPr>
        </p:nvSpPr>
        <p:spPr/>
        <p:txBody>
          <a:bodyPr>
            <a:normAutofit fontScale="70000" lnSpcReduction="20000"/>
          </a:bodyPr>
          <a:lstStyle/>
          <a:p>
            <a:r>
              <a:rPr lang="en-US" dirty="0"/>
              <a:t>/*</a:t>
            </a:r>
          </a:p>
          <a:p>
            <a:r>
              <a:rPr lang="en-US" dirty="0"/>
              <a:t> Blink</a:t>
            </a:r>
          </a:p>
          <a:p>
            <a:r>
              <a:rPr lang="en-US" dirty="0"/>
              <a:t> Turns on an LED for one second then off for one second, repeatedly.</a:t>
            </a:r>
          </a:p>
          <a:p>
            <a:r>
              <a:rPr lang="en-US" dirty="0"/>
              <a:t> *</a:t>
            </a:r>
            <a:r>
              <a:rPr lang="en-US" dirty="0" smtClean="0"/>
              <a:t>/</a:t>
            </a:r>
            <a:endParaRPr lang="en-US" dirty="0"/>
          </a:p>
          <a:p>
            <a:r>
              <a:rPr lang="en-US" dirty="0"/>
              <a:t>void setup() </a:t>
            </a:r>
            <a:r>
              <a:rPr lang="en-US" dirty="0" smtClean="0"/>
              <a:t>{</a:t>
            </a:r>
            <a:endParaRPr lang="en-US" dirty="0"/>
          </a:p>
          <a:p>
            <a:r>
              <a:rPr lang="en-US" dirty="0" err="1"/>
              <a:t>pinMode</a:t>
            </a:r>
            <a:r>
              <a:rPr lang="en-US" dirty="0"/>
              <a:t>(13, OUTPUT)</a:t>
            </a:r>
            <a:r>
              <a:rPr lang="en-US" dirty="0" smtClean="0"/>
              <a:t>;</a:t>
            </a:r>
            <a:endParaRPr lang="en-US" dirty="0"/>
          </a:p>
          <a:p>
            <a:r>
              <a:rPr lang="en-US" dirty="0"/>
              <a:t>}</a:t>
            </a:r>
          </a:p>
          <a:p>
            <a:r>
              <a:rPr lang="en-US" dirty="0"/>
              <a:t> </a:t>
            </a:r>
          </a:p>
          <a:p>
            <a:r>
              <a:rPr lang="en-US" dirty="0"/>
              <a:t>void loop() </a:t>
            </a:r>
            <a:r>
              <a:rPr lang="en-US" dirty="0" smtClean="0"/>
              <a:t>{</a:t>
            </a:r>
            <a:endParaRPr lang="en-US" dirty="0"/>
          </a:p>
          <a:p>
            <a:r>
              <a:rPr lang="en-US" dirty="0" err="1"/>
              <a:t>digitalWrite</a:t>
            </a:r>
            <a:r>
              <a:rPr lang="en-US" dirty="0"/>
              <a:t>(13, HIGH);</a:t>
            </a:r>
          </a:p>
          <a:p>
            <a:r>
              <a:rPr lang="en-US" dirty="0"/>
              <a:t>delay(1000);</a:t>
            </a:r>
          </a:p>
          <a:p>
            <a:r>
              <a:rPr lang="en-US" dirty="0" err="1"/>
              <a:t>digitalWrite</a:t>
            </a:r>
            <a:r>
              <a:rPr lang="en-US" dirty="0"/>
              <a:t>(13, LOW);</a:t>
            </a:r>
          </a:p>
          <a:p>
            <a:r>
              <a:rPr lang="en-US" dirty="0"/>
              <a:t>delay(1000)</a:t>
            </a:r>
            <a:r>
              <a:rPr lang="en-US" dirty="0" smtClean="0"/>
              <a:t>;</a:t>
            </a:r>
            <a:endParaRPr lang="en-US" dirty="0"/>
          </a:p>
          <a:p>
            <a:r>
              <a:rPr lang="en-US" dirty="0"/>
              <a:t>}</a:t>
            </a:r>
          </a:p>
          <a:p>
            <a:endParaRPr lang="en-US" dirty="0"/>
          </a:p>
        </p:txBody>
      </p:sp>
    </p:spTree>
    <p:extLst>
      <p:ext uri="{BB962C8B-B14F-4D97-AF65-F5344CB8AC3E}">
        <p14:creationId xmlns:p14="http://schemas.microsoft.com/office/powerpoint/2010/main" val="2998558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5041008" y="4362353"/>
            <a:ext cx="2099491" cy="2309440"/>
          </a:xfrm>
          <a:prstGeom prst="rect">
            <a:avLst/>
          </a:prstGeom>
        </p:spPr>
      </p:pic>
      <p:sp>
        <p:nvSpPr>
          <p:cNvPr id="2" name="Title 1"/>
          <p:cNvSpPr>
            <a:spLocks noGrp="1"/>
          </p:cNvSpPr>
          <p:nvPr>
            <p:ph type="title"/>
          </p:nvPr>
        </p:nvSpPr>
        <p:spPr/>
        <p:txBody>
          <a:bodyPr/>
          <a:lstStyle/>
          <a:p>
            <a:r>
              <a:rPr lang="en-US" dirty="0" smtClean="0"/>
              <a:t>Circuit #2: Potentiometer</a:t>
            </a:r>
            <a:endParaRPr lang="en-US" dirty="0"/>
          </a:p>
        </p:txBody>
      </p:sp>
      <p:sp>
        <p:nvSpPr>
          <p:cNvPr id="5" name="TextBox 4"/>
          <p:cNvSpPr txBox="1"/>
          <p:nvPr/>
        </p:nvSpPr>
        <p:spPr>
          <a:xfrm>
            <a:off x="457200" y="1745050"/>
            <a:ext cx="5582454" cy="2585323"/>
          </a:xfrm>
          <a:prstGeom prst="rect">
            <a:avLst/>
          </a:prstGeom>
          <a:noFill/>
        </p:spPr>
        <p:txBody>
          <a:bodyPr wrap="square" rtlCol="0">
            <a:spAutoFit/>
          </a:bodyPr>
          <a:lstStyle/>
          <a:p>
            <a:r>
              <a:rPr lang="en-US" dirty="0" smtClean="0"/>
              <a:t>How to read analog input from the physical world using a potentiometer (“pot” for short) and control the blink rate of an LED. We’ll also learn how to use the serial monitor to watch how the voltage changes.</a:t>
            </a:r>
          </a:p>
          <a:p>
            <a:endParaRPr lang="en-US" dirty="0"/>
          </a:p>
          <a:p>
            <a:r>
              <a:rPr lang="en-US" dirty="0" smtClean="0"/>
              <a:t>When it’s connected with 5V across its two outer pins, the middle pin outputs a voltage between 0 and 5V, depending on the position of the knob. In this way, it can be used as a “voltage divider”.</a:t>
            </a:r>
          </a:p>
        </p:txBody>
      </p:sp>
      <p:pic>
        <p:nvPicPr>
          <p:cNvPr id="6" name="Content Placeholder 3" descr="Screen Shot 2016-10-06 at 10.24.58 PM.png"/>
          <p:cNvPicPr>
            <a:picLocks noGrp="1" noChangeAspect="1"/>
          </p:cNvPicPr>
          <p:nvPr>
            <p:ph idx="1"/>
          </p:nvPr>
        </p:nvPicPr>
        <p:blipFill rotWithShape="1">
          <a:blip r:embed="rId4">
            <a:extLst>
              <a:ext uri="{28A0092B-C50C-407E-A947-70E740481C1C}">
                <a14:useLocalDpi xmlns:a14="http://schemas.microsoft.com/office/drawing/2010/main" val="0"/>
              </a:ext>
            </a:extLst>
          </a:blip>
          <a:srcRect t="17492" r="55177" b="-1550"/>
          <a:stretch/>
        </p:blipFill>
        <p:spPr>
          <a:xfrm>
            <a:off x="6039654" y="1524318"/>
            <a:ext cx="2734388" cy="2462078"/>
          </a:xfrm>
        </p:spPr>
      </p:pic>
      <p:sp>
        <p:nvSpPr>
          <p:cNvPr id="7" name="Rectangle 6"/>
          <p:cNvSpPr/>
          <p:nvPr/>
        </p:nvSpPr>
        <p:spPr>
          <a:xfrm>
            <a:off x="7839966" y="3506729"/>
            <a:ext cx="535258" cy="394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7126287" y="3943285"/>
            <a:ext cx="136439" cy="635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flipV="1">
            <a:off x="7535604" y="3812414"/>
            <a:ext cx="556246" cy="4819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H="1">
            <a:off x="7761468" y="3531889"/>
            <a:ext cx="66623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6774694" y="4685506"/>
            <a:ext cx="703186" cy="369332"/>
          </a:xfrm>
          <a:prstGeom prst="rect">
            <a:avLst/>
          </a:prstGeom>
          <a:noFill/>
        </p:spPr>
        <p:txBody>
          <a:bodyPr wrap="square" rtlCol="0">
            <a:spAutoFit/>
          </a:bodyPr>
          <a:lstStyle/>
          <a:p>
            <a:r>
              <a:rPr lang="en-US" dirty="0" smtClean="0"/>
              <a:t>GND</a:t>
            </a:r>
            <a:endParaRPr lang="en-US" dirty="0"/>
          </a:p>
        </p:txBody>
      </p:sp>
      <p:sp>
        <p:nvSpPr>
          <p:cNvPr id="22" name="TextBox 21"/>
          <p:cNvSpPr txBox="1"/>
          <p:nvPr/>
        </p:nvSpPr>
        <p:spPr>
          <a:xfrm>
            <a:off x="7902939" y="4255412"/>
            <a:ext cx="944570" cy="646331"/>
          </a:xfrm>
          <a:prstGeom prst="rect">
            <a:avLst/>
          </a:prstGeom>
          <a:noFill/>
        </p:spPr>
        <p:txBody>
          <a:bodyPr wrap="square" rtlCol="0">
            <a:spAutoFit/>
          </a:bodyPr>
          <a:lstStyle/>
          <a:p>
            <a:r>
              <a:rPr lang="en-US" dirty="0" smtClean="0"/>
              <a:t>Analog Input</a:t>
            </a:r>
            <a:endParaRPr lang="en-US" dirty="0"/>
          </a:p>
        </p:txBody>
      </p:sp>
      <p:sp>
        <p:nvSpPr>
          <p:cNvPr id="23" name="TextBox 22"/>
          <p:cNvSpPr txBox="1"/>
          <p:nvPr/>
        </p:nvSpPr>
        <p:spPr>
          <a:xfrm>
            <a:off x="8375224" y="3347223"/>
            <a:ext cx="703186" cy="369332"/>
          </a:xfrm>
          <a:prstGeom prst="rect">
            <a:avLst/>
          </a:prstGeom>
          <a:noFill/>
        </p:spPr>
        <p:txBody>
          <a:bodyPr wrap="square" rtlCol="0">
            <a:spAutoFit/>
          </a:bodyPr>
          <a:lstStyle/>
          <a:p>
            <a:r>
              <a:rPr lang="en-US" dirty="0" smtClean="0"/>
              <a:t>+5V</a:t>
            </a:r>
            <a:endParaRPr lang="en-US" dirty="0"/>
          </a:p>
        </p:txBody>
      </p:sp>
      <p:pic>
        <p:nvPicPr>
          <p:cNvPr id="25" name="Picture 24" descr="Screen Shot 2016-10-08 at 10.33.42 PM.png"/>
          <p:cNvPicPr>
            <a:picLocks noChangeAspect="1"/>
          </p:cNvPicPr>
          <p:nvPr/>
        </p:nvPicPr>
        <p:blipFill rotWithShape="1">
          <a:blip r:embed="rId5">
            <a:extLst>
              <a:ext uri="{28A0092B-C50C-407E-A947-70E740481C1C}">
                <a14:useLocalDpi xmlns:a14="http://schemas.microsoft.com/office/drawing/2010/main" val="0"/>
              </a:ext>
            </a:extLst>
          </a:blip>
          <a:srcRect l="6209"/>
          <a:stretch/>
        </p:blipFill>
        <p:spPr>
          <a:xfrm>
            <a:off x="188915" y="4685506"/>
            <a:ext cx="4738196" cy="909006"/>
          </a:xfrm>
          <a:prstGeom prst="rect">
            <a:avLst/>
          </a:prstGeom>
        </p:spPr>
      </p:pic>
    </p:spTree>
    <p:extLst>
      <p:ext uri="{BB962C8B-B14F-4D97-AF65-F5344CB8AC3E}">
        <p14:creationId xmlns:p14="http://schemas.microsoft.com/office/powerpoint/2010/main" val="1346213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a:t>
            </a:r>
            <a:endParaRPr lang="en-US" dirty="0"/>
          </a:p>
        </p:txBody>
      </p:sp>
      <p:pic>
        <p:nvPicPr>
          <p:cNvPr id="4" name="Picture 3" descr="Screen Shot 2016-10-08 at 12.17.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63433"/>
            <a:ext cx="5161067" cy="3811478"/>
          </a:xfrm>
          <a:prstGeom prst="rect">
            <a:avLst/>
          </a:prstGeom>
        </p:spPr>
      </p:pic>
      <p:sp>
        <p:nvSpPr>
          <p:cNvPr id="5" name="TextBox 4"/>
          <p:cNvSpPr txBox="1"/>
          <p:nvPr/>
        </p:nvSpPr>
        <p:spPr>
          <a:xfrm>
            <a:off x="5618267" y="1795368"/>
            <a:ext cx="3009822" cy="923330"/>
          </a:xfrm>
          <a:prstGeom prst="rect">
            <a:avLst/>
          </a:prstGeom>
          <a:noFill/>
        </p:spPr>
        <p:txBody>
          <a:bodyPr wrap="square" rtlCol="0">
            <a:spAutoFit/>
          </a:bodyPr>
          <a:lstStyle/>
          <a:p>
            <a:r>
              <a:rPr lang="en-US" dirty="0" smtClean="0"/>
              <a:t>The left side of the schematic is the same as the previous circuit.</a:t>
            </a:r>
            <a:endParaRPr lang="en-US" dirty="0"/>
          </a:p>
        </p:txBody>
      </p:sp>
      <p:sp>
        <p:nvSpPr>
          <p:cNvPr id="6" name="TextBox 5"/>
          <p:cNvSpPr txBox="1"/>
          <p:nvPr/>
        </p:nvSpPr>
        <p:spPr>
          <a:xfrm>
            <a:off x="6013514" y="2866635"/>
            <a:ext cx="2428089" cy="1200329"/>
          </a:xfrm>
          <a:prstGeom prst="rect">
            <a:avLst/>
          </a:prstGeom>
          <a:noFill/>
        </p:spPr>
        <p:txBody>
          <a:bodyPr wrap="square" rtlCol="0">
            <a:spAutoFit/>
          </a:bodyPr>
          <a:lstStyle/>
          <a:p>
            <a:r>
              <a:rPr lang="en-US" dirty="0" smtClean="0"/>
              <a:t>We’re adding a potentiometer to control the blink rate of the LED.</a:t>
            </a:r>
            <a:endParaRPr lang="en-US" dirty="0"/>
          </a:p>
        </p:txBody>
      </p:sp>
      <p:sp>
        <p:nvSpPr>
          <p:cNvPr id="7" name="TextBox 6"/>
          <p:cNvSpPr txBox="1"/>
          <p:nvPr/>
        </p:nvSpPr>
        <p:spPr>
          <a:xfrm>
            <a:off x="4972398" y="4279290"/>
            <a:ext cx="3469205" cy="1200329"/>
          </a:xfrm>
          <a:prstGeom prst="rect">
            <a:avLst/>
          </a:prstGeom>
          <a:noFill/>
        </p:spPr>
        <p:txBody>
          <a:bodyPr wrap="square" rtlCol="0">
            <a:spAutoFit/>
          </a:bodyPr>
          <a:lstStyle/>
          <a:p>
            <a:r>
              <a:rPr lang="en-US" dirty="0" smtClean="0"/>
              <a:t>We’re running 5V across the outer pins of the pot. The middle pin of the potentiometer will be connected to analog input pin 0. </a:t>
            </a:r>
            <a:endParaRPr lang="en-US" dirty="0"/>
          </a:p>
        </p:txBody>
      </p:sp>
      <p:sp>
        <p:nvSpPr>
          <p:cNvPr id="8" name="TextBox 7"/>
          <p:cNvSpPr txBox="1"/>
          <p:nvPr/>
        </p:nvSpPr>
        <p:spPr>
          <a:xfrm>
            <a:off x="3232542" y="5774911"/>
            <a:ext cx="5395548" cy="923330"/>
          </a:xfrm>
          <a:prstGeom prst="rect">
            <a:avLst/>
          </a:prstGeom>
          <a:noFill/>
        </p:spPr>
        <p:txBody>
          <a:bodyPr wrap="square" rtlCol="0">
            <a:spAutoFit/>
          </a:bodyPr>
          <a:lstStyle/>
          <a:p>
            <a:r>
              <a:rPr lang="en-US" i="1" dirty="0" smtClean="0"/>
              <a:t>Note: All </a:t>
            </a:r>
            <a:r>
              <a:rPr lang="en-US" i="1" dirty="0"/>
              <a:t>analog pins on the </a:t>
            </a:r>
            <a:r>
              <a:rPr lang="en-US" i="1" dirty="0" err="1"/>
              <a:t>Arduino</a:t>
            </a:r>
            <a:r>
              <a:rPr lang="en-US" i="1" dirty="0"/>
              <a:t> are </a:t>
            </a:r>
            <a:r>
              <a:rPr lang="en-US" i="1" dirty="0" smtClean="0"/>
              <a:t>INPUT </a:t>
            </a:r>
            <a:r>
              <a:rPr lang="en-US" i="1" dirty="0"/>
              <a:t>pins</a:t>
            </a:r>
            <a:r>
              <a:rPr lang="en-US" i="1" dirty="0" smtClean="0"/>
              <a:t>. Digital pins can be INPUT or OUTPUT pins.</a:t>
            </a:r>
            <a:endParaRPr lang="en-US" i="1" dirty="0"/>
          </a:p>
          <a:p>
            <a:endParaRPr lang="en-US" dirty="0"/>
          </a:p>
        </p:txBody>
      </p:sp>
    </p:spTree>
    <p:extLst>
      <p:ext uri="{BB962C8B-B14F-4D97-AF65-F5344CB8AC3E}">
        <p14:creationId xmlns:p14="http://schemas.microsoft.com/office/powerpoint/2010/main" val="155070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Shot 2016-10-06 at 10.26.3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189" r="-263"/>
          <a:stretch/>
        </p:blipFill>
        <p:spPr>
          <a:xfrm>
            <a:off x="805078" y="1253390"/>
            <a:ext cx="3851591" cy="5075965"/>
          </a:xfrm>
        </p:spPr>
      </p:pic>
      <p:sp>
        <p:nvSpPr>
          <p:cNvPr id="2" name="Title 1"/>
          <p:cNvSpPr>
            <a:spLocks noGrp="1"/>
          </p:cNvSpPr>
          <p:nvPr>
            <p:ph type="title"/>
          </p:nvPr>
        </p:nvSpPr>
        <p:spPr/>
        <p:txBody>
          <a:bodyPr/>
          <a:lstStyle/>
          <a:p>
            <a:r>
              <a:rPr lang="en-US" dirty="0" smtClean="0"/>
              <a:t>Design it!</a:t>
            </a:r>
            <a:endParaRPr lang="en-US" dirty="0"/>
          </a:p>
        </p:txBody>
      </p:sp>
      <p:pic>
        <p:nvPicPr>
          <p:cNvPr id="6" name="Content Placeholder 3" descr="Screen Shot 2016-10-06 at 10.27.58 PM.png"/>
          <p:cNvPicPr>
            <a:picLocks noChangeAspect="1"/>
          </p:cNvPicPr>
          <p:nvPr/>
        </p:nvPicPr>
        <p:blipFill rotWithShape="1">
          <a:blip r:embed="rId4">
            <a:extLst>
              <a:ext uri="{28A0092B-C50C-407E-A947-70E740481C1C}">
                <a14:useLocalDpi xmlns:a14="http://schemas.microsoft.com/office/drawing/2010/main" val="0"/>
              </a:ext>
            </a:extLst>
          </a:blip>
          <a:srcRect l="-15057" r="-15638"/>
          <a:stretch/>
        </p:blipFill>
        <p:spPr>
          <a:xfrm>
            <a:off x="4231079" y="1693652"/>
            <a:ext cx="4034641" cy="4473094"/>
          </a:xfrm>
          <a:prstGeom prst="rect">
            <a:avLst/>
          </a:prstGeom>
        </p:spPr>
      </p:pic>
    </p:spTree>
    <p:extLst>
      <p:ext uri="{BB962C8B-B14F-4D97-AF65-F5344CB8AC3E}">
        <p14:creationId xmlns:p14="http://schemas.microsoft.com/office/powerpoint/2010/main" val="144260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6-10-19 at 1.54.3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635" r="-6092"/>
          <a:stretch/>
        </p:blipFill>
        <p:spPr>
          <a:xfrm>
            <a:off x="1270000" y="649112"/>
            <a:ext cx="6223000" cy="5669908"/>
          </a:xfrm>
        </p:spPr>
      </p:pic>
    </p:spTree>
    <p:extLst>
      <p:ext uri="{BB962C8B-B14F-4D97-AF65-F5344CB8AC3E}">
        <p14:creationId xmlns:p14="http://schemas.microsoft.com/office/powerpoint/2010/main" val="2432721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sketch</a:t>
            </a:r>
            <a:endParaRPr lang="en-US" dirty="0"/>
          </a:p>
        </p:txBody>
      </p:sp>
      <p:sp>
        <p:nvSpPr>
          <p:cNvPr id="3" name="Content Placeholder 2"/>
          <p:cNvSpPr>
            <a:spLocks noGrp="1"/>
          </p:cNvSpPr>
          <p:nvPr>
            <p:ph idx="1"/>
          </p:nvPr>
        </p:nvSpPr>
        <p:spPr>
          <a:xfrm>
            <a:off x="457200" y="1752602"/>
            <a:ext cx="7620000" cy="4762498"/>
          </a:xfrm>
        </p:spPr>
        <p:txBody>
          <a:bodyPr>
            <a:noAutofit/>
          </a:bodyPr>
          <a:lstStyle/>
          <a:p>
            <a:r>
              <a:rPr lang="en-US" sz="1100" dirty="0" err="1" smtClean="0"/>
              <a:t>int</a:t>
            </a:r>
            <a:r>
              <a:rPr lang="en-US" sz="1100" dirty="0" smtClean="0"/>
              <a:t> </a:t>
            </a:r>
            <a:r>
              <a:rPr lang="en-US" sz="1100" dirty="0"/>
              <a:t>sensorPin =0;</a:t>
            </a:r>
          </a:p>
          <a:p>
            <a:r>
              <a:rPr lang="en-US" sz="1100" dirty="0" err="1"/>
              <a:t>int</a:t>
            </a:r>
            <a:r>
              <a:rPr lang="en-US" sz="1100" dirty="0"/>
              <a:t> </a:t>
            </a:r>
            <a:r>
              <a:rPr lang="en-US" sz="1100" dirty="0" err="1"/>
              <a:t>ledPin</a:t>
            </a:r>
            <a:r>
              <a:rPr lang="en-US" sz="1100" dirty="0"/>
              <a:t> =13</a:t>
            </a:r>
            <a:r>
              <a:rPr lang="en-US" sz="1100" dirty="0" smtClean="0"/>
              <a:t>;</a:t>
            </a:r>
            <a:endParaRPr lang="en-US" sz="1100" dirty="0"/>
          </a:p>
          <a:p>
            <a:endParaRPr lang="en-US" sz="1100" dirty="0" smtClean="0"/>
          </a:p>
          <a:p>
            <a:r>
              <a:rPr lang="en-US" sz="1100" dirty="0" smtClean="0"/>
              <a:t>void </a:t>
            </a:r>
            <a:r>
              <a:rPr lang="en-US" sz="1100" dirty="0"/>
              <a:t>setup() </a:t>
            </a:r>
            <a:r>
              <a:rPr lang="en-US" sz="1100" dirty="0" smtClean="0"/>
              <a:t>{</a:t>
            </a:r>
            <a:endParaRPr lang="en-US" sz="1100" dirty="0"/>
          </a:p>
          <a:p>
            <a:r>
              <a:rPr lang="en-US" sz="1100" dirty="0" err="1" smtClean="0"/>
              <a:t>Serial.begin</a:t>
            </a:r>
            <a:r>
              <a:rPr lang="en-US" sz="1100" dirty="0" smtClean="0"/>
              <a:t>(9600);</a:t>
            </a:r>
          </a:p>
          <a:p>
            <a:r>
              <a:rPr lang="en-US" sz="1100" dirty="0" err="1" smtClean="0"/>
              <a:t>pinMode</a:t>
            </a:r>
            <a:r>
              <a:rPr lang="en-US" sz="1100" dirty="0"/>
              <a:t>(</a:t>
            </a:r>
            <a:r>
              <a:rPr lang="en-US" sz="1100" dirty="0" err="1"/>
              <a:t>ledPin</a:t>
            </a:r>
            <a:r>
              <a:rPr lang="en-US" sz="1100" dirty="0"/>
              <a:t>, OUTPUT)</a:t>
            </a:r>
            <a:r>
              <a:rPr lang="en-US" sz="1100" dirty="0" smtClean="0"/>
              <a:t>;</a:t>
            </a:r>
            <a:r>
              <a:rPr lang="en-US" sz="1100" dirty="0"/>
              <a:t> </a:t>
            </a:r>
          </a:p>
          <a:p>
            <a:r>
              <a:rPr lang="en-US" sz="1100" dirty="0"/>
              <a:t>}</a:t>
            </a:r>
          </a:p>
          <a:p>
            <a:r>
              <a:rPr lang="en-US" sz="1100" dirty="0"/>
              <a:t> </a:t>
            </a:r>
          </a:p>
          <a:p>
            <a:r>
              <a:rPr lang="en-US" sz="1100" dirty="0"/>
              <a:t>void loop() </a:t>
            </a:r>
            <a:r>
              <a:rPr lang="en-US" sz="1100" dirty="0" smtClean="0"/>
              <a:t>{</a:t>
            </a:r>
            <a:endParaRPr lang="en-US" sz="1100" dirty="0"/>
          </a:p>
          <a:p>
            <a:r>
              <a:rPr lang="en-US" sz="1100" dirty="0" err="1"/>
              <a:t>int</a:t>
            </a:r>
            <a:r>
              <a:rPr lang="en-US" sz="1100" dirty="0"/>
              <a:t> </a:t>
            </a:r>
            <a:r>
              <a:rPr lang="en-US" sz="1100" dirty="0" err="1"/>
              <a:t>sensorValue</a:t>
            </a:r>
            <a:r>
              <a:rPr lang="en-US" sz="1100" dirty="0" smtClean="0"/>
              <a:t>;</a:t>
            </a:r>
            <a:endParaRPr lang="en-US" sz="1100" dirty="0"/>
          </a:p>
          <a:p>
            <a:r>
              <a:rPr lang="en-US" sz="1100" dirty="0" err="1"/>
              <a:t>sensorValue</a:t>
            </a:r>
            <a:r>
              <a:rPr lang="en-US" sz="1100" dirty="0"/>
              <a:t> = </a:t>
            </a:r>
            <a:r>
              <a:rPr lang="en-US" sz="1100" dirty="0" err="1"/>
              <a:t>analogRead</a:t>
            </a:r>
            <a:r>
              <a:rPr lang="en-US" sz="1100" dirty="0"/>
              <a:t>(sensorPin)</a:t>
            </a:r>
            <a:r>
              <a:rPr lang="en-US" sz="1100" dirty="0" smtClean="0"/>
              <a:t>;</a:t>
            </a:r>
            <a:endParaRPr lang="en-US" sz="1100" dirty="0"/>
          </a:p>
          <a:p>
            <a:r>
              <a:rPr lang="en-US" sz="1100" dirty="0" err="1" smtClean="0"/>
              <a:t>digitalWrite</a:t>
            </a:r>
            <a:r>
              <a:rPr lang="en-US" sz="1100" dirty="0" smtClean="0"/>
              <a:t>(</a:t>
            </a:r>
            <a:r>
              <a:rPr lang="en-US" sz="1100" dirty="0" err="1" smtClean="0"/>
              <a:t>ledPin</a:t>
            </a:r>
            <a:r>
              <a:rPr lang="en-US" sz="1100" dirty="0" smtClean="0"/>
              <a:t>, HIGH);</a:t>
            </a:r>
          </a:p>
          <a:p>
            <a:r>
              <a:rPr lang="en-US" sz="1100" dirty="0" smtClean="0"/>
              <a:t>delay</a:t>
            </a:r>
            <a:r>
              <a:rPr lang="en-US" sz="1100" dirty="0"/>
              <a:t>(</a:t>
            </a:r>
            <a:r>
              <a:rPr lang="en-US" sz="1100" dirty="0" err="1"/>
              <a:t>sensorValue</a:t>
            </a:r>
            <a:r>
              <a:rPr lang="en-US" sz="1100" dirty="0"/>
              <a:t>)</a:t>
            </a:r>
            <a:r>
              <a:rPr lang="en-US" sz="1100" dirty="0" smtClean="0"/>
              <a:t>;</a:t>
            </a:r>
            <a:endParaRPr lang="en-US" sz="1100" dirty="0"/>
          </a:p>
          <a:p>
            <a:r>
              <a:rPr lang="en-US" sz="1100" dirty="0" err="1"/>
              <a:t>digitalWrite</a:t>
            </a:r>
            <a:r>
              <a:rPr lang="en-US" sz="1100" dirty="0"/>
              <a:t>(</a:t>
            </a:r>
            <a:r>
              <a:rPr lang="en-US" sz="1100" dirty="0" err="1"/>
              <a:t>ledPin</a:t>
            </a:r>
            <a:r>
              <a:rPr lang="en-US" sz="1100" dirty="0"/>
              <a:t>, LOW)</a:t>
            </a:r>
            <a:r>
              <a:rPr lang="en-US" sz="1100" dirty="0" smtClean="0"/>
              <a:t>;</a:t>
            </a:r>
            <a:endParaRPr lang="en-US" sz="1100" dirty="0"/>
          </a:p>
          <a:p>
            <a:r>
              <a:rPr lang="en-US" sz="1100" dirty="0"/>
              <a:t>delay(</a:t>
            </a:r>
            <a:r>
              <a:rPr lang="en-US" sz="1100" dirty="0" err="1"/>
              <a:t>sensorValue</a:t>
            </a:r>
            <a:r>
              <a:rPr lang="en-US" sz="1100" dirty="0"/>
              <a:t>)</a:t>
            </a:r>
            <a:r>
              <a:rPr lang="en-US" sz="1100" dirty="0" smtClean="0"/>
              <a:t>;</a:t>
            </a:r>
          </a:p>
          <a:p>
            <a:r>
              <a:rPr lang="en-US" sz="1100" dirty="0" err="1" smtClean="0"/>
              <a:t>Serial.println</a:t>
            </a:r>
            <a:r>
              <a:rPr lang="en-US" sz="1100" dirty="0" smtClean="0"/>
              <a:t>(</a:t>
            </a:r>
            <a:r>
              <a:rPr lang="en-US" sz="1100" dirty="0" err="1" smtClean="0"/>
              <a:t>sensorValue</a:t>
            </a:r>
            <a:r>
              <a:rPr lang="en-US" sz="1100" dirty="0" smtClean="0"/>
              <a:t>);</a:t>
            </a:r>
            <a:endParaRPr lang="en-US" sz="1100" dirty="0"/>
          </a:p>
          <a:p>
            <a:r>
              <a:rPr lang="en-US" sz="1100" dirty="0" smtClean="0"/>
              <a:t>}</a:t>
            </a:r>
            <a:endParaRPr lang="en-US" sz="1100" dirty="0"/>
          </a:p>
        </p:txBody>
      </p:sp>
    </p:spTree>
    <p:extLst>
      <p:ext uri="{BB962C8B-B14F-4D97-AF65-F5344CB8AC3E}">
        <p14:creationId xmlns:p14="http://schemas.microsoft.com/office/powerpoint/2010/main" val="601957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38160" cy="1371600"/>
          </a:xfrm>
        </p:spPr>
        <p:txBody>
          <a:bodyPr>
            <a:normAutofit fontScale="90000"/>
          </a:bodyPr>
          <a:lstStyle/>
          <a:p>
            <a:r>
              <a:rPr lang="en-US" dirty="0" smtClean="0"/>
              <a:t>Circuit #3</a:t>
            </a:r>
            <a:br>
              <a:rPr lang="en-US" dirty="0" smtClean="0"/>
            </a:br>
            <a:r>
              <a:rPr lang="en-US" dirty="0" smtClean="0"/>
              <a:t>photo resistor (light sensor)</a:t>
            </a:r>
            <a:endParaRPr lang="en-US" dirty="0"/>
          </a:p>
        </p:txBody>
      </p:sp>
      <p:sp>
        <p:nvSpPr>
          <p:cNvPr id="3" name="Content Placeholder 2"/>
          <p:cNvSpPr>
            <a:spLocks noGrp="1"/>
          </p:cNvSpPr>
          <p:nvPr>
            <p:ph idx="1"/>
          </p:nvPr>
        </p:nvSpPr>
        <p:spPr>
          <a:xfrm>
            <a:off x="457200" y="1752602"/>
            <a:ext cx="4721578" cy="3748439"/>
          </a:xfrm>
        </p:spPr>
        <p:txBody>
          <a:bodyPr>
            <a:noAutofit/>
          </a:bodyPr>
          <a:lstStyle/>
          <a:p>
            <a:r>
              <a:rPr lang="en-US" b="0" dirty="0" err="1" smtClean="0"/>
              <a:t>Photoresistors</a:t>
            </a:r>
            <a:r>
              <a:rPr lang="en-US" b="0" dirty="0" smtClean="0"/>
              <a:t> change resistance based on how much light the sensor receives.</a:t>
            </a:r>
          </a:p>
          <a:p>
            <a:r>
              <a:rPr lang="en-US" b="0" dirty="0"/>
              <a:t>U</a:t>
            </a:r>
            <a:r>
              <a:rPr lang="en-US" b="0" dirty="0" smtClean="0"/>
              <a:t>se our photo resistor in a “voltage divider” configuration. Output:</a:t>
            </a:r>
          </a:p>
          <a:p>
            <a:r>
              <a:rPr lang="en-US" b="0" dirty="0"/>
              <a:t> </a:t>
            </a:r>
            <a:r>
              <a:rPr lang="en-US" b="0" dirty="0" smtClean="0"/>
              <a:t>    High voltage = lot of light </a:t>
            </a:r>
            <a:endParaRPr lang="en-US" b="0" dirty="0"/>
          </a:p>
          <a:p>
            <a:r>
              <a:rPr lang="en-US" b="0" dirty="0" smtClean="0"/>
              <a:t>     Low voltage = little light</a:t>
            </a:r>
            <a:endParaRPr lang="en-US" sz="2400" dirty="0"/>
          </a:p>
          <a:p>
            <a:endParaRPr lang="en-US" b="0" dirty="0" smtClean="0"/>
          </a:p>
          <a:p>
            <a:r>
              <a:rPr lang="en-US" b="0" dirty="0" smtClean="0"/>
              <a:t>Brighten and dim an LED based on the light level picked up by the photo resistor.</a:t>
            </a:r>
          </a:p>
        </p:txBody>
      </p:sp>
      <p:pic>
        <p:nvPicPr>
          <p:cNvPr id="4" name="Content Placeholder 3" descr="Screen Shot 2016-10-06 at 10.41.13 PM.png"/>
          <p:cNvPicPr>
            <a:picLocks noChangeAspect="1"/>
          </p:cNvPicPr>
          <p:nvPr/>
        </p:nvPicPr>
        <p:blipFill rotWithShape="1">
          <a:blip r:embed="rId3">
            <a:extLst>
              <a:ext uri="{28A0092B-C50C-407E-A947-70E740481C1C}">
                <a14:useLocalDpi xmlns:a14="http://schemas.microsoft.com/office/drawing/2010/main" val="0"/>
              </a:ext>
            </a:extLst>
          </a:blip>
          <a:srcRect t="-8271" r="52000" b="-8271"/>
          <a:stretch/>
        </p:blipFill>
        <p:spPr>
          <a:xfrm>
            <a:off x="5178778" y="1624898"/>
            <a:ext cx="3241608" cy="3876143"/>
          </a:xfrm>
          <a:prstGeom prst="rect">
            <a:avLst/>
          </a:prstGeom>
        </p:spPr>
      </p:pic>
      <p:sp>
        <p:nvSpPr>
          <p:cNvPr id="5" name="TextBox 4"/>
          <p:cNvSpPr txBox="1"/>
          <p:nvPr/>
        </p:nvSpPr>
        <p:spPr>
          <a:xfrm>
            <a:off x="471311" y="5813778"/>
            <a:ext cx="7963186" cy="646331"/>
          </a:xfrm>
          <a:prstGeom prst="rect">
            <a:avLst/>
          </a:prstGeom>
          <a:noFill/>
        </p:spPr>
        <p:txBody>
          <a:bodyPr wrap="square" rtlCol="0">
            <a:spAutoFit/>
          </a:bodyPr>
          <a:lstStyle/>
          <a:p>
            <a:r>
              <a:rPr lang="en-US" i="1" dirty="0" smtClean="0"/>
              <a:t>So…in this case we’re using a digital signal to control an analog output. </a:t>
            </a:r>
          </a:p>
          <a:p>
            <a:r>
              <a:rPr lang="en-US" i="1" dirty="0" smtClean="0"/>
              <a:t>                 Wait! I thought </a:t>
            </a:r>
            <a:r>
              <a:rPr lang="en-US" i="1" dirty="0" err="1" smtClean="0"/>
              <a:t>Arduino</a:t>
            </a:r>
            <a:r>
              <a:rPr lang="en-US" i="1" dirty="0" smtClean="0"/>
              <a:t> didn’t have a digital-to-analog converter?!?</a:t>
            </a:r>
            <a:endParaRPr lang="en-US" i="1" dirty="0"/>
          </a:p>
        </p:txBody>
      </p:sp>
    </p:spTree>
    <p:extLst>
      <p:ext uri="{BB962C8B-B14F-4D97-AF65-F5344CB8AC3E}">
        <p14:creationId xmlns:p14="http://schemas.microsoft.com/office/powerpoint/2010/main" val="3472008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Resistive sensors &amp; Voltage Dividers</a:t>
            </a:r>
            <a:endParaRPr lang="en-US" dirty="0"/>
          </a:p>
        </p:txBody>
      </p:sp>
      <p:sp>
        <p:nvSpPr>
          <p:cNvPr id="3" name="Content Placeholder 2"/>
          <p:cNvSpPr>
            <a:spLocks noGrp="1"/>
          </p:cNvSpPr>
          <p:nvPr>
            <p:ph idx="1"/>
          </p:nvPr>
        </p:nvSpPr>
        <p:spPr>
          <a:xfrm>
            <a:off x="586081" y="1756085"/>
            <a:ext cx="4238281" cy="2928805"/>
          </a:xfrm>
        </p:spPr>
        <p:txBody>
          <a:bodyPr>
            <a:noAutofit/>
          </a:bodyPr>
          <a:lstStyle/>
          <a:p>
            <a:r>
              <a:rPr lang="en-US" b="0" dirty="0" err="1" smtClean="0"/>
              <a:t>Arduino</a:t>
            </a:r>
            <a:r>
              <a:rPr lang="en-US" b="0" dirty="0" smtClean="0"/>
              <a:t> measures voltage, not resistance. Need a voltage divider:</a:t>
            </a:r>
          </a:p>
          <a:p>
            <a:pPr marL="342900" indent="-342900">
              <a:buFont typeface="Arial"/>
              <a:buChar char="•"/>
            </a:pPr>
            <a:r>
              <a:rPr lang="en-US" b="0" dirty="0" smtClean="0"/>
              <a:t>Consists of two resistors. </a:t>
            </a:r>
          </a:p>
          <a:p>
            <a:pPr marL="342900" indent="-342900">
              <a:buFont typeface="Arial"/>
              <a:buChar char="•"/>
            </a:pPr>
            <a:r>
              <a:rPr lang="en-US" b="0" dirty="0" smtClean="0"/>
              <a:t>The “top” resistor is the sensor.</a:t>
            </a:r>
          </a:p>
          <a:p>
            <a:pPr marL="342900" indent="-342900">
              <a:buFont typeface="Arial"/>
              <a:buChar char="•"/>
            </a:pPr>
            <a:r>
              <a:rPr lang="en-US" b="0" dirty="0" smtClean="0"/>
              <a:t>The “bottom” resistor is a            normal, fixed resistor (usually 10 K</a:t>
            </a:r>
            <a:r>
              <a:rPr lang="en-US" b="0" dirty="0" smtClean="0">
                <a:latin typeface="Lucida Grande"/>
                <a:ea typeface="Lucida Grande"/>
                <a:cs typeface="Lucida Grande"/>
              </a:rPr>
              <a:t>Ω)</a:t>
            </a:r>
            <a:r>
              <a:rPr lang="en-US" b="0" dirty="0" smtClean="0"/>
              <a:t>. </a:t>
            </a:r>
          </a:p>
        </p:txBody>
      </p:sp>
      <p:pic>
        <p:nvPicPr>
          <p:cNvPr id="4" name="Picture 3" descr="Screen Shot 2016-10-12 at 12.21.23 PM.png"/>
          <p:cNvPicPr>
            <a:picLocks noChangeAspect="1"/>
          </p:cNvPicPr>
          <p:nvPr/>
        </p:nvPicPr>
        <p:blipFill rotWithShape="1">
          <a:blip r:embed="rId3">
            <a:extLst>
              <a:ext uri="{28A0092B-C50C-407E-A947-70E740481C1C}">
                <a14:useLocalDpi xmlns:a14="http://schemas.microsoft.com/office/drawing/2010/main" val="0"/>
              </a:ext>
            </a:extLst>
          </a:blip>
          <a:srcRect l="5482"/>
          <a:stretch/>
        </p:blipFill>
        <p:spPr>
          <a:xfrm>
            <a:off x="5131671" y="1860014"/>
            <a:ext cx="3895057" cy="3763302"/>
          </a:xfrm>
          <a:prstGeom prst="rect">
            <a:avLst/>
          </a:prstGeom>
        </p:spPr>
      </p:pic>
      <p:sp>
        <p:nvSpPr>
          <p:cNvPr id="5" name="TextBox 4"/>
          <p:cNvSpPr txBox="1"/>
          <p:nvPr/>
        </p:nvSpPr>
        <p:spPr>
          <a:xfrm>
            <a:off x="5195816" y="2578363"/>
            <a:ext cx="1706281" cy="369332"/>
          </a:xfrm>
          <a:prstGeom prst="rect">
            <a:avLst/>
          </a:prstGeom>
          <a:noFill/>
        </p:spPr>
        <p:txBody>
          <a:bodyPr wrap="square" rtlCol="0">
            <a:spAutoFit/>
          </a:bodyPr>
          <a:lstStyle/>
          <a:p>
            <a:r>
              <a:rPr lang="en-US" dirty="0" smtClean="0">
                <a:solidFill>
                  <a:srgbClr val="FF0000"/>
                </a:solidFill>
              </a:rPr>
              <a:t>Top resistor</a:t>
            </a:r>
            <a:endParaRPr lang="en-US" dirty="0">
              <a:solidFill>
                <a:srgbClr val="FF0000"/>
              </a:solidFill>
            </a:endParaRPr>
          </a:p>
        </p:txBody>
      </p:sp>
      <p:sp>
        <p:nvSpPr>
          <p:cNvPr id="6" name="TextBox 5"/>
          <p:cNvSpPr txBox="1"/>
          <p:nvPr/>
        </p:nvSpPr>
        <p:spPr>
          <a:xfrm>
            <a:off x="4824362" y="3756978"/>
            <a:ext cx="1898130" cy="369332"/>
          </a:xfrm>
          <a:prstGeom prst="rect">
            <a:avLst/>
          </a:prstGeom>
          <a:noFill/>
        </p:spPr>
        <p:txBody>
          <a:bodyPr wrap="square" rtlCol="0">
            <a:spAutoFit/>
          </a:bodyPr>
          <a:lstStyle/>
          <a:p>
            <a:r>
              <a:rPr lang="en-US" dirty="0" smtClean="0">
                <a:solidFill>
                  <a:srgbClr val="FF0000"/>
                </a:solidFill>
              </a:rPr>
              <a:t>Bottom resistor</a:t>
            </a:r>
            <a:endParaRPr lang="en-US" dirty="0">
              <a:solidFill>
                <a:srgbClr val="FF0000"/>
              </a:solidFill>
            </a:endParaRPr>
          </a:p>
        </p:txBody>
      </p:sp>
      <p:pic>
        <p:nvPicPr>
          <p:cNvPr id="7" name="Content Placeholder 3" descr="Screen Shot 2016-10-06 at 10.41.13 PM.png"/>
          <p:cNvPicPr>
            <a:picLocks noChangeAspect="1"/>
          </p:cNvPicPr>
          <p:nvPr/>
        </p:nvPicPr>
        <p:blipFill rotWithShape="1">
          <a:blip r:embed="rId4">
            <a:extLst>
              <a:ext uri="{28A0092B-C50C-407E-A947-70E740481C1C}">
                <a14:useLocalDpi xmlns:a14="http://schemas.microsoft.com/office/drawing/2010/main" val="0"/>
              </a:ext>
            </a:extLst>
          </a:blip>
          <a:srcRect t="21493" r="52000" b="11012"/>
          <a:stretch/>
        </p:blipFill>
        <p:spPr>
          <a:xfrm>
            <a:off x="7004731" y="1639767"/>
            <a:ext cx="1522066" cy="1054045"/>
          </a:xfrm>
          <a:prstGeom prst="rect">
            <a:avLst/>
          </a:prstGeom>
        </p:spPr>
      </p:pic>
      <p:pic>
        <p:nvPicPr>
          <p:cNvPr id="10" name="Content Placeholder 4" descr="Screen Shot 2016-10-06 at 10.24.32 PM.png"/>
          <p:cNvPicPr>
            <a:picLocks noChangeAspect="1"/>
          </p:cNvPicPr>
          <p:nvPr/>
        </p:nvPicPr>
        <p:blipFill rotWithShape="1">
          <a:blip r:embed="rId5">
            <a:extLst>
              <a:ext uri="{28A0092B-C50C-407E-A947-70E740481C1C}">
                <a14:useLocalDpi xmlns:a14="http://schemas.microsoft.com/office/drawing/2010/main" val="0"/>
              </a:ext>
            </a:extLst>
          </a:blip>
          <a:srcRect l="1576" t="4668" r="50609" b="556"/>
          <a:stretch/>
        </p:blipFill>
        <p:spPr>
          <a:xfrm>
            <a:off x="6962718" y="3676574"/>
            <a:ext cx="939263" cy="899471"/>
          </a:xfrm>
          <a:prstGeom prst="rect">
            <a:avLst/>
          </a:prstGeom>
        </p:spPr>
      </p:pic>
      <p:sp>
        <p:nvSpPr>
          <p:cNvPr id="11" name="Rectangle 10"/>
          <p:cNvSpPr/>
          <p:nvPr/>
        </p:nvSpPr>
        <p:spPr>
          <a:xfrm>
            <a:off x="7467600" y="4428067"/>
            <a:ext cx="169333" cy="1479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561667" y="1213556"/>
            <a:ext cx="2286000" cy="369332"/>
          </a:xfrm>
          <a:prstGeom prst="rect">
            <a:avLst/>
          </a:prstGeom>
          <a:noFill/>
        </p:spPr>
        <p:txBody>
          <a:bodyPr wrap="square" rtlCol="0">
            <a:spAutoFit/>
          </a:bodyPr>
          <a:lstStyle/>
          <a:p>
            <a:r>
              <a:rPr lang="en-US" dirty="0" smtClean="0"/>
              <a:t>Resistor in disguise!</a:t>
            </a:r>
            <a:endParaRPr lang="en-US" dirty="0"/>
          </a:p>
        </p:txBody>
      </p:sp>
      <p:sp>
        <p:nvSpPr>
          <p:cNvPr id="13" name="TextBox 12"/>
          <p:cNvSpPr txBox="1"/>
          <p:nvPr/>
        </p:nvSpPr>
        <p:spPr>
          <a:xfrm>
            <a:off x="297205" y="4488010"/>
            <a:ext cx="5657684" cy="2308324"/>
          </a:xfrm>
          <a:prstGeom prst="rect">
            <a:avLst/>
          </a:prstGeom>
          <a:noFill/>
        </p:spPr>
        <p:txBody>
          <a:bodyPr wrap="square" rtlCol="0">
            <a:spAutoFit/>
          </a:bodyPr>
          <a:lstStyle/>
          <a:p>
            <a:r>
              <a:rPr lang="en-US" dirty="0"/>
              <a:t>When top resistor is connected to 5V and the bottom resistor to ground, the middle will output a voltage proportional to the values of the two resistors</a:t>
            </a:r>
            <a:r>
              <a:rPr lang="en-US" dirty="0" smtClean="0"/>
              <a:t>.</a:t>
            </a:r>
          </a:p>
          <a:p>
            <a:endParaRPr lang="en-US" sz="2400" dirty="0"/>
          </a:p>
          <a:p>
            <a:r>
              <a:rPr lang="en-US" sz="2400" b="1" dirty="0" smtClean="0"/>
              <a:t>This is how we use resistive sensors to measure voltage. </a:t>
            </a:r>
            <a:endParaRPr lang="en-US" sz="2400" i="1" dirty="0"/>
          </a:p>
          <a:p>
            <a:endParaRPr lang="en-US" dirty="0"/>
          </a:p>
        </p:txBody>
      </p:sp>
    </p:spTree>
    <p:extLst>
      <p:ext uri="{BB962C8B-B14F-4D97-AF65-F5344CB8AC3E}">
        <p14:creationId xmlns:p14="http://schemas.microsoft.com/office/powerpoint/2010/main" val="224297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06 at 10.43.47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70" r="-662"/>
          <a:stretch/>
        </p:blipFill>
        <p:spPr>
          <a:xfrm rot="16200000">
            <a:off x="1273198" y="-444217"/>
            <a:ext cx="6625735" cy="7720410"/>
          </a:xfrm>
        </p:spPr>
      </p:pic>
      <p:sp>
        <p:nvSpPr>
          <p:cNvPr id="5" name="TextBox 4"/>
          <p:cNvSpPr txBox="1"/>
          <p:nvPr/>
        </p:nvSpPr>
        <p:spPr>
          <a:xfrm>
            <a:off x="3844303" y="1873632"/>
            <a:ext cx="290804" cy="369332"/>
          </a:xfrm>
          <a:prstGeom prst="rect">
            <a:avLst/>
          </a:prstGeom>
          <a:solidFill>
            <a:srgbClr val="FF0000"/>
          </a:solidFill>
        </p:spPr>
        <p:txBody>
          <a:bodyPr wrap="square" rtlCol="0">
            <a:spAutoFit/>
          </a:bodyPr>
          <a:lstStyle/>
          <a:p>
            <a:r>
              <a:rPr lang="en-US" dirty="0" smtClean="0"/>
              <a:t>5</a:t>
            </a:r>
            <a:endParaRPr lang="en-US" dirty="0"/>
          </a:p>
        </p:txBody>
      </p:sp>
      <p:sp>
        <p:nvSpPr>
          <p:cNvPr id="6" name="TextBox 5"/>
          <p:cNvSpPr txBox="1"/>
          <p:nvPr/>
        </p:nvSpPr>
        <p:spPr>
          <a:xfrm>
            <a:off x="3839743" y="2291091"/>
            <a:ext cx="290804" cy="369332"/>
          </a:xfrm>
          <a:prstGeom prst="rect">
            <a:avLst/>
          </a:prstGeom>
          <a:solidFill>
            <a:srgbClr val="FF0000"/>
          </a:solidFill>
        </p:spPr>
        <p:txBody>
          <a:bodyPr wrap="square" rtlCol="0">
            <a:spAutoFit/>
          </a:bodyPr>
          <a:lstStyle/>
          <a:p>
            <a:r>
              <a:rPr lang="en-US" dirty="0" smtClean="0"/>
              <a:t>4</a:t>
            </a:r>
            <a:endParaRPr lang="en-US" dirty="0"/>
          </a:p>
        </p:txBody>
      </p:sp>
      <p:sp>
        <p:nvSpPr>
          <p:cNvPr id="7" name="TextBox 6"/>
          <p:cNvSpPr txBox="1"/>
          <p:nvPr/>
        </p:nvSpPr>
        <p:spPr>
          <a:xfrm>
            <a:off x="3828038" y="2686047"/>
            <a:ext cx="290804" cy="369332"/>
          </a:xfrm>
          <a:prstGeom prst="rect">
            <a:avLst/>
          </a:prstGeom>
          <a:solidFill>
            <a:srgbClr val="FF0000"/>
          </a:solidFill>
        </p:spPr>
        <p:txBody>
          <a:bodyPr wrap="square" rtlCol="0">
            <a:spAutoFit/>
          </a:bodyPr>
          <a:lstStyle/>
          <a:p>
            <a:r>
              <a:rPr lang="en-US" dirty="0" smtClean="0"/>
              <a:t>3</a:t>
            </a:r>
            <a:endParaRPr lang="en-US" dirty="0"/>
          </a:p>
        </p:txBody>
      </p:sp>
      <p:sp>
        <p:nvSpPr>
          <p:cNvPr id="8" name="TextBox 7"/>
          <p:cNvSpPr txBox="1"/>
          <p:nvPr/>
        </p:nvSpPr>
        <p:spPr>
          <a:xfrm>
            <a:off x="2355723" y="1198435"/>
            <a:ext cx="290804" cy="369332"/>
          </a:xfrm>
          <a:prstGeom prst="rect">
            <a:avLst/>
          </a:prstGeom>
          <a:solidFill>
            <a:srgbClr val="FF0000"/>
          </a:solidFill>
        </p:spPr>
        <p:txBody>
          <a:bodyPr wrap="square" rtlCol="0">
            <a:spAutoFit/>
          </a:bodyPr>
          <a:lstStyle/>
          <a:p>
            <a:r>
              <a:rPr lang="en-US" dirty="0"/>
              <a:t>8</a:t>
            </a:r>
          </a:p>
        </p:txBody>
      </p:sp>
      <p:sp>
        <p:nvSpPr>
          <p:cNvPr id="9" name="TextBox 8"/>
          <p:cNvSpPr txBox="1"/>
          <p:nvPr/>
        </p:nvSpPr>
        <p:spPr>
          <a:xfrm>
            <a:off x="1670793" y="2210698"/>
            <a:ext cx="290804" cy="369332"/>
          </a:xfrm>
          <a:prstGeom prst="rect">
            <a:avLst/>
          </a:prstGeom>
          <a:solidFill>
            <a:srgbClr val="FF0000"/>
          </a:solidFill>
        </p:spPr>
        <p:txBody>
          <a:bodyPr wrap="square" rtlCol="0">
            <a:spAutoFit/>
          </a:bodyPr>
          <a:lstStyle/>
          <a:p>
            <a:r>
              <a:rPr lang="en-US" dirty="0"/>
              <a:t>2</a:t>
            </a:r>
          </a:p>
        </p:txBody>
      </p:sp>
      <p:sp>
        <p:nvSpPr>
          <p:cNvPr id="10" name="TextBox 9"/>
          <p:cNvSpPr txBox="1"/>
          <p:nvPr/>
        </p:nvSpPr>
        <p:spPr>
          <a:xfrm>
            <a:off x="5480719" y="556333"/>
            <a:ext cx="290804" cy="369332"/>
          </a:xfrm>
          <a:prstGeom prst="rect">
            <a:avLst/>
          </a:prstGeom>
          <a:solidFill>
            <a:srgbClr val="FF0000"/>
          </a:solidFill>
        </p:spPr>
        <p:txBody>
          <a:bodyPr wrap="square" rtlCol="0">
            <a:spAutoFit/>
          </a:bodyPr>
          <a:lstStyle/>
          <a:p>
            <a:r>
              <a:rPr lang="en-US" dirty="0"/>
              <a:t>6</a:t>
            </a:r>
          </a:p>
        </p:txBody>
      </p:sp>
      <p:sp>
        <p:nvSpPr>
          <p:cNvPr id="11" name="TextBox 10"/>
          <p:cNvSpPr txBox="1"/>
          <p:nvPr/>
        </p:nvSpPr>
        <p:spPr>
          <a:xfrm>
            <a:off x="7235853" y="2058298"/>
            <a:ext cx="290804" cy="369332"/>
          </a:xfrm>
          <a:prstGeom prst="rect">
            <a:avLst/>
          </a:prstGeom>
          <a:solidFill>
            <a:srgbClr val="FF0000"/>
          </a:solidFill>
        </p:spPr>
        <p:txBody>
          <a:bodyPr wrap="square" rtlCol="0">
            <a:spAutoFit/>
          </a:bodyPr>
          <a:lstStyle/>
          <a:p>
            <a:r>
              <a:rPr lang="en-US" dirty="0"/>
              <a:t>7</a:t>
            </a:r>
          </a:p>
        </p:txBody>
      </p:sp>
      <p:sp>
        <p:nvSpPr>
          <p:cNvPr id="12" name="TextBox 11"/>
          <p:cNvSpPr txBox="1"/>
          <p:nvPr/>
        </p:nvSpPr>
        <p:spPr>
          <a:xfrm>
            <a:off x="7694943" y="3732912"/>
            <a:ext cx="290804" cy="369332"/>
          </a:xfrm>
          <a:prstGeom prst="rect">
            <a:avLst/>
          </a:prstGeom>
          <a:solidFill>
            <a:srgbClr val="FF0000"/>
          </a:solidFill>
        </p:spPr>
        <p:txBody>
          <a:bodyPr wrap="square" rtlCol="0">
            <a:spAutoFit/>
          </a:bodyPr>
          <a:lstStyle/>
          <a:p>
            <a:r>
              <a:rPr lang="en-US" dirty="0"/>
              <a:t>9</a:t>
            </a:r>
          </a:p>
        </p:txBody>
      </p:sp>
      <p:sp>
        <p:nvSpPr>
          <p:cNvPr id="13" name="TextBox 12"/>
          <p:cNvSpPr txBox="1"/>
          <p:nvPr/>
        </p:nvSpPr>
        <p:spPr>
          <a:xfrm>
            <a:off x="2136026" y="5165472"/>
            <a:ext cx="290804" cy="369332"/>
          </a:xfrm>
          <a:prstGeom prst="rect">
            <a:avLst/>
          </a:prstGeom>
          <a:solidFill>
            <a:srgbClr val="FF0000"/>
          </a:solidFill>
        </p:spPr>
        <p:txBody>
          <a:bodyPr wrap="square" rtlCol="0">
            <a:spAutoFit/>
          </a:bodyPr>
          <a:lstStyle/>
          <a:p>
            <a:r>
              <a:rPr lang="en-US" dirty="0"/>
              <a:t>1</a:t>
            </a:r>
          </a:p>
        </p:txBody>
      </p:sp>
      <p:sp>
        <p:nvSpPr>
          <p:cNvPr id="14" name="TextBox 13"/>
          <p:cNvSpPr txBox="1"/>
          <p:nvPr/>
        </p:nvSpPr>
        <p:spPr>
          <a:xfrm>
            <a:off x="5771523" y="6193230"/>
            <a:ext cx="451744" cy="369332"/>
          </a:xfrm>
          <a:prstGeom prst="rect">
            <a:avLst/>
          </a:prstGeom>
          <a:solidFill>
            <a:srgbClr val="FF0000"/>
          </a:solid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1510544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Width Modulation</a:t>
            </a:r>
            <a:endParaRPr lang="en-US" dirty="0"/>
          </a:p>
        </p:txBody>
      </p:sp>
      <p:sp>
        <p:nvSpPr>
          <p:cNvPr id="3" name="Content Placeholder 2"/>
          <p:cNvSpPr>
            <a:spLocks noGrp="1"/>
          </p:cNvSpPr>
          <p:nvPr>
            <p:ph idx="1"/>
          </p:nvPr>
        </p:nvSpPr>
        <p:spPr>
          <a:xfrm>
            <a:off x="457200" y="1752602"/>
            <a:ext cx="7755468" cy="4611509"/>
          </a:xfrm>
        </p:spPr>
        <p:txBody>
          <a:bodyPr>
            <a:normAutofit fontScale="92500" lnSpcReduction="10000"/>
          </a:bodyPr>
          <a:lstStyle/>
          <a:p>
            <a:r>
              <a:rPr lang="en-US" b="0" dirty="0" smtClean="0"/>
              <a:t>Sneaky trick </a:t>
            </a:r>
            <a:r>
              <a:rPr lang="en-US" b="0" dirty="0" err="1" smtClean="0"/>
              <a:t>Arduino</a:t>
            </a:r>
            <a:r>
              <a:rPr lang="en-US" b="0" dirty="0" smtClean="0"/>
              <a:t> uses to simulate the output of an analog signal.</a:t>
            </a:r>
          </a:p>
          <a:p>
            <a:r>
              <a:rPr lang="en-US" b="0" dirty="0" err="1" smtClean="0"/>
              <a:t>Arduino</a:t>
            </a:r>
            <a:r>
              <a:rPr lang="en-US" b="0" dirty="0" smtClean="0"/>
              <a:t> is so fast it can blink a pin on and off 1,000 times per second.</a:t>
            </a:r>
          </a:p>
          <a:p>
            <a:r>
              <a:rPr lang="en-US" b="0" dirty="0" smtClean="0"/>
              <a:t>PWM pins also vary amount of time blinking pin spends on HIGH vs. LOW.</a:t>
            </a:r>
          </a:p>
          <a:p>
            <a:endParaRPr lang="en-US" b="0" dirty="0"/>
          </a:p>
          <a:p>
            <a:r>
              <a:rPr lang="en-US" dirty="0" smtClean="0"/>
              <a:t>Use function: </a:t>
            </a:r>
            <a:r>
              <a:rPr lang="en-US" dirty="0" err="1" smtClean="0"/>
              <a:t>analogWrite</a:t>
            </a:r>
            <a:r>
              <a:rPr lang="en-US" dirty="0" smtClean="0"/>
              <a:t>(pin, value)</a:t>
            </a:r>
          </a:p>
          <a:p>
            <a:pPr marL="342900" indent="-342900">
              <a:buFont typeface="Arial"/>
              <a:buChar char="•"/>
            </a:pPr>
            <a:r>
              <a:rPr lang="en-US" b="0" dirty="0" smtClean="0"/>
              <a:t>Choose a </a:t>
            </a:r>
            <a:r>
              <a:rPr lang="en-US" dirty="0" smtClean="0"/>
              <a:t>pin</a:t>
            </a:r>
            <a:r>
              <a:rPr lang="en-US" b="0" dirty="0" smtClean="0"/>
              <a:t> marked by a ~</a:t>
            </a:r>
          </a:p>
          <a:p>
            <a:pPr marL="342900" indent="-342900">
              <a:buFont typeface="Arial"/>
              <a:buChar char="•"/>
            </a:pPr>
            <a:r>
              <a:rPr lang="en-US" dirty="0" smtClean="0"/>
              <a:t>Value</a:t>
            </a:r>
            <a:r>
              <a:rPr lang="en-US" b="0" dirty="0" smtClean="0"/>
              <a:t> is the duty cycle</a:t>
            </a:r>
          </a:p>
          <a:p>
            <a:pPr marL="800100" lvl="1" indent="-342900">
              <a:buFont typeface="Arial"/>
              <a:buChar char="•"/>
            </a:pPr>
            <a:r>
              <a:rPr lang="en-US" dirty="0" smtClean="0"/>
              <a:t>0 = always OFF</a:t>
            </a:r>
          </a:p>
          <a:p>
            <a:pPr marL="800100" lvl="1" indent="-342900">
              <a:buFont typeface="Arial"/>
              <a:buChar char="•"/>
            </a:pPr>
            <a:r>
              <a:rPr lang="en-US" b="0" dirty="0" smtClean="0"/>
              <a:t>255 = always ON</a:t>
            </a:r>
          </a:p>
          <a:p>
            <a:pPr marL="800100" lvl="1" indent="-342900">
              <a:buFont typeface="Arial"/>
              <a:buChar char="•"/>
            </a:pPr>
            <a:r>
              <a:rPr lang="en-US" dirty="0" smtClean="0"/>
              <a:t>127 = on HALF the time</a:t>
            </a:r>
          </a:p>
          <a:p>
            <a:pPr lvl="1" indent="0">
              <a:buNone/>
            </a:pPr>
            <a:r>
              <a:rPr lang="en-US" dirty="0"/>
              <a:t> </a:t>
            </a:r>
            <a:r>
              <a:rPr lang="en-US" dirty="0" smtClean="0"/>
              <a:t>   </a:t>
            </a:r>
            <a:r>
              <a:rPr lang="en-US" dirty="0" smtClean="0">
                <a:solidFill>
                  <a:srgbClr val="FF0000"/>
                </a:solidFill>
              </a:rPr>
              <a:t>  (50% duty cycle)</a:t>
            </a:r>
            <a:endParaRPr lang="en-US" b="0" dirty="0">
              <a:solidFill>
                <a:srgbClr val="FF0000"/>
              </a:solidFill>
            </a:endParaRPr>
          </a:p>
        </p:txBody>
      </p:sp>
    </p:spTree>
    <p:extLst>
      <p:ext uri="{BB962C8B-B14F-4D97-AF65-F5344CB8AC3E}">
        <p14:creationId xmlns:p14="http://schemas.microsoft.com/office/powerpoint/2010/main" val="2020349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Width Modulation (PWM)</a:t>
            </a:r>
            <a:endParaRPr lang="en-US" dirty="0"/>
          </a:p>
        </p:txBody>
      </p:sp>
      <p:pic>
        <p:nvPicPr>
          <p:cNvPr id="4" name="Content Placeholder 3" descr="Screen Shot 2016-10-14 at 10.46.08 AM.png"/>
          <p:cNvPicPr>
            <a:picLocks noGrp="1" noChangeAspect="1"/>
          </p:cNvPicPr>
          <p:nvPr>
            <p:ph idx="1"/>
          </p:nvPr>
        </p:nvPicPr>
        <p:blipFill>
          <a:blip r:embed="rId3">
            <a:extLst>
              <a:ext uri="{28A0092B-C50C-407E-A947-70E740481C1C}">
                <a14:useLocalDpi xmlns:a14="http://schemas.microsoft.com/office/drawing/2010/main" val="0"/>
              </a:ext>
            </a:extLst>
          </a:blip>
          <a:srcRect t="5318" b="5318"/>
          <a:stretch>
            <a:fillRect/>
          </a:stretch>
        </p:blipFill>
        <p:spPr>
          <a:xfrm>
            <a:off x="457200" y="1844933"/>
            <a:ext cx="7459133" cy="4281232"/>
          </a:xfrm>
        </p:spPr>
      </p:pic>
      <p:sp>
        <p:nvSpPr>
          <p:cNvPr id="5" name="TextBox 4"/>
          <p:cNvSpPr txBox="1"/>
          <p:nvPr/>
        </p:nvSpPr>
        <p:spPr>
          <a:xfrm>
            <a:off x="5898442" y="2850445"/>
            <a:ext cx="2159002" cy="400110"/>
          </a:xfrm>
          <a:prstGeom prst="rect">
            <a:avLst/>
          </a:prstGeom>
          <a:noFill/>
        </p:spPr>
        <p:txBody>
          <a:bodyPr wrap="square" rtlCol="0">
            <a:spAutoFit/>
          </a:bodyPr>
          <a:lstStyle/>
          <a:p>
            <a:r>
              <a:rPr lang="en-US" sz="2000" b="1" dirty="0" smtClean="0">
                <a:solidFill>
                  <a:srgbClr val="FF0000"/>
                </a:solidFill>
              </a:rPr>
              <a:t>10% duty cycle</a:t>
            </a:r>
            <a:endParaRPr lang="en-US" sz="2000" b="1" dirty="0">
              <a:solidFill>
                <a:srgbClr val="FF0000"/>
              </a:solidFill>
            </a:endParaRPr>
          </a:p>
        </p:txBody>
      </p:sp>
      <p:sp>
        <p:nvSpPr>
          <p:cNvPr id="6" name="TextBox 5"/>
          <p:cNvSpPr txBox="1"/>
          <p:nvPr/>
        </p:nvSpPr>
        <p:spPr>
          <a:xfrm>
            <a:off x="6050842" y="4286956"/>
            <a:ext cx="2159002" cy="400110"/>
          </a:xfrm>
          <a:prstGeom prst="rect">
            <a:avLst/>
          </a:prstGeom>
          <a:noFill/>
        </p:spPr>
        <p:txBody>
          <a:bodyPr wrap="square" rtlCol="0">
            <a:spAutoFit/>
          </a:bodyPr>
          <a:lstStyle/>
          <a:p>
            <a:r>
              <a:rPr lang="en-US" sz="2000" b="1" dirty="0">
                <a:solidFill>
                  <a:srgbClr val="FF0000"/>
                </a:solidFill>
              </a:rPr>
              <a:t>5</a:t>
            </a:r>
            <a:r>
              <a:rPr lang="en-US" sz="2000" b="1" dirty="0" smtClean="0">
                <a:solidFill>
                  <a:srgbClr val="FF0000"/>
                </a:solidFill>
              </a:rPr>
              <a:t>0% duty cycle</a:t>
            </a:r>
            <a:endParaRPr lang="en-US" sz="2000" b="1" dirty="0">
              <a:solidFill>
                <a:srgbClr val="FF0000"/>
              </a:solidFill>
            </a:endParaRPr>
          </a:p>
        </p:txBody>
      </p:sp>
      <p:sp>
        <p:nvSpPr>
          <p:cNvPr id="7" name="TextBox 6"/>
          <p:cNvSpPr txBox="1"/>
          <p:nvPr/>
        </p:nvSpPr>
        <p:spPr>
          <a:xfrm>
            <a:off x="6050842" y="5726055"/>
            <a:ext cx="2159002" cy="400110"/>
          </a:xfrm>
          <a:prstGeom prst="rect">
            <a:avLst/>
          </a:prstGeom>
          <a:noFill/>
        </p:spPr>
        <p:txBody>
          <a:bodyPr wrap="square" rtlCol="0">
            <a:spAutoFit/>
          </a:bodyPr>
          <a:lstStyle/>
          <a:p>
            <a:r>
              <a:rPr lang="en-US" sz="2000" b="1" dirty="0">
                <a:solidFill>
                  <a:srgbClr val="FF0000"/>
                </a:solidFill>
              </a:rPr>
              <a:t>9</a:t>
            </a:r>
            <a:r>
              <a:rPr lang="en-US" sz="2000" b="1" dirty="0" smtClean="0">
                <a:solidFill>
                  <a:srgbClr val="FF0000"/>
                </a:solidFill>
              </a:rPr>
              <a:t>0% duty cycle</a:t>
            </a:r>
            <a:endParaRPr lang="en-US" sz="2000" b="1" dirty="0">
              <a:solidFill>
                <a:srgbClr val="FF0000"/>
              </a:solidFill>
            </a:endParaRPr>
          </a:p>
        </p:txBody>
      </p:sp>
    </p:spTree>
    <p:extLst>
      <p:ext uri="{BB962C8B-B14F-4D97-AF65-F5344CB8AC3E}">
        <p14:creationId xmlns:p14="http://schemas.microsoft.com/office/powerpoint/2010/main" val="4267156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a:t>
            </a:r>
            <a:endParaRPr lang="en-US" dirty="0"/>
          </a:p>
        </p:txBody>
      </p:sp>
      <p:pic>
        <p:nvPicPr>
          <p:cNvPr id="4" name="Content Placeholder 3" descr="Screen Shot 2016-10-12 at 11.38.1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740" r="1555"/>
          <a:stretch/>
        </p:blipFill>
        <p:spPr>
          <a:xfrm>
            <a:off x="731262" y="1752602"/>
            <a:ext cx="5208649" cy="4373563"/>
          </a:xfrm>
        </p:spPr>
      </p:pic>
      <p:sp>
        <p:nvSpPr>
          <p:cNvPr id="5" name="TextBox 4"/>
          <p:cNvSpPr txBox="1"/>
          <p:nvPr/>
        </p:nvSpPr>
        <p:spPr>
          <a:xfrm>
            <a:off x="5349769" y="1705572"/>
            <a:ext cx="3515196" cy="923330"/>
          </a:xfrm>
          <a:prstGeom prst="rect">
            <a:avLst/>
          </a:prstGeom>
          <a:noFill/>
        </p:spPr>
        <p:txBody>
          <a:bodyPr wrap="square" rtlCol="0">
            <a:spAutoFit/>
          </a:bodyPr>
          <a:lstStyle/>
          <a:p>
            <a:r>
              <a:rPr lang="en-US" dirty="0" smtClean="0"/>
              <a:t>The left side of the schematic is </a:t>
            </a:r>
            <a:r>
              <a:rPr lang="en-US" i="1" dirty="0" smtClean="0"/>
              <a:t>almost</a:t>
            </a:r>
            <a:r>
              <a:rPr lang="en-US" dirty="0" smtClean="0"/>
              <a:t> the same as the previous circuits. What’s changed?</a:t>
            </a:r>
            <a:endParaRPr lang="en-US" dirty="0"/>
          </a:p>
        </p:txBody>
      </p:sp>
    </p:spTree>
    <p:extLst>
      <p:ext uri="{BB962C8B-B14F-4D97-AF65-F5344CB8AC3E}">
        <p14:creationId xmlns:p14="http://schemas.microsoft.com/office/powerpoint/2010/main" val="16976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Shot 2016-10-06 at 10.26.3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189" r="-263"/>
          <a:stretch/>
        </p:blipFill>
        <p:spPr>
          <a:xfrm>
            <a:off x="805078" y="1253390"/>
            <a:ext cx="3851591" cy="5075965"/>
          </a:xfrm>
        </p:spPr>
      </p:pic>
      <p:sp>
        <p:nvSpPr>
          <p:cNvPr id="2" name="Title 1"/>
          <p:cNvSpPr>
            <a:spLocks noGrp="1"/>
          </p:cNvSpPr>
          <p:nvPr>
            <p:ph type="title"/>
          </p:nvPr>
        </p:nvSpPr>
        <p:spPr/>
        <p:txBody>
          <a:bodyPr/>
          <a:lstStyle/>
          <a:p>
            <a:r>
              <a:rPr lang="en-US" dirty="0" smtClean="0"/>
              <a:t>Design it!</a:t>
            </a:r>
            <a:endParaRPr lang="en-US" dirty="0"/>
          </a:p>
        </p:txBody>
      </p:sp>
      <p:pic>
        <p:nvPicPr>
          <p:cNvPr id="6" name="Content Placeholder 3" descr="Screen Shot 2016-10-06 at 10.27.58 PM.png"/>
          <p:cNvPicPr>
            <a:picLocks noChangeAspect="1"/>
          </p:cNvPicPr>
          <p:nvPr/>
        </p:nvPicPr>
        <p:blipFill rotWithShape="1">
          <a:blip r:embed="rId4">
            <a:extLst>
              <a:ext uri="{28A0092B-C50C-407E-A947-70E740481C1C}">
                <a14:useLocalDpi xmlns:a14="http://schemas.microsoft.com/office/drawing/2010/main" val="0"/>
              </a:ext>
            </a:extLst>
          </a:blip>
          <a:srcRect l="-15057" r="-15638"/>
          <a:stretch/>
        </p:blipFill>
        <p:spPr>
          <a:xfrm>
            <a:off x="4231079" y="1693652"/>
            <a:ext cx="4034641" cy="4473094"/>
          </a:xfrm>
          <a:prstGeom prst="rect">
            <a:avLst/>
          </a:prstGeom>
        </p:spPr>
      </p:pic>
    </p:spTree>
    <p:extLst>
      <p:ext uri="{BB962C8B-B14F-4D97-AF65-F5344CB8AC3E}">
        <p14:creationId xmlns:p14="http://schemas.microsoft.com/office/powerpoint/2010/main" val="2996699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16 at 12.47.3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126" r="-2714"/>
          <a:stretch/>
        </p:blipFill>
        <p:spPr>
          <a:xfrm>
            <a:off x="1439333" y="232725"/>
            <a:ext cx="6235380" cy="6357164"/>
          </a:xfrm>
        </p:spPr>
      </p:pic>
    </p:spTree>
    <p:extLst>
      <p:ext uri="{BB962C8B-B14F-4D97-AF65-F5344CB8AC3E}">
        <p14:creationId xmlns:p14="http://schemas.microsoft.com/office/powerpoint/2010/main" val="310402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SKETCH</a:t>
            </a:r>
            <a:endParaRPr lang="en-US" dirty="0"/>
          </a:p>
        </p:txBody>
      </p:sp>
      <p:sp>
        <p:nvSpPr>
          <p:cNvPr id="3" name="Content Placeholder 2"/>
          <p:cNvSpPr>
            <a:spLocks noGrp="1"/>
          </p:cNvSpPr>
          <p:nvPr>
            <p:ph idx="1"/>
          </p:nvPr>
        </p:nvSpPr>
        <p:spPr>
          <a:xfrm>
            <a:off x="457200" y="1752602"/>
            <a:ext cx="7620000" cy="4889498"/>
          </a:xfrm>
        </p:spPr>
        <p:txBody>
          <a:bodyPr>
            <a:normAutofit fontScale="77500" lnSpcReduction="20000"/>
          </a:bodyPr>
          <a:lstStyle/>
          <a:p>
            <a:r>
              <a:rPr lang="en-US" dirty="0" err="1"/>
              <a:t>const</a:t>
            </a:r>
            <a:r>
              <a:rPr lang="en-US" dirty="0"/>
              <a:t> </a:t>
            </a:r>
            <a:r>
              <a:rPr lang="en-US" dirty="0" err="1"/>
              <a:t>int</a:t>
            </a:r>
            <a:r>
              <a:rPr lang="en-US" dirty="0"/>
              <a:t> </a:t>
            </a:r>
            <a:r>
              <a:rPr lang="en-US" dirty="0" err="1"/>
              <a:t>sensorPin</a:t>
            </a:r>
            <a:r>
              <a:rPr lang="en-US" dirty="0"/>
              <a:t>=0</a:t>
            </a:r>
            <a:r>
              <a:rPr lang="en-US" dirty="0" smtClean="0"/>
              <a:t>;</a:t>
            </a:r>
            <a:endParaRPr lang="en-US" dirty="0"/>
          </a:p>
          <a:p>
            <a:r>
              <a:rPr lang="en-US" dirty="0" err="1"/>
              <a:t>const</a:t>
            </a:r>
            <a:r>
              <a:rPr lang="en-US" dirty="0"/>
              <a:t> </a:t>
            </a:r>
            <a:r>
              <a:rPr lang="en-US" dirty="0" err="1"/>
              <a:t>int</a:t>
            </a:r>
            <a:r>
              <a:rPr lang="en-US" dirty="0"/>
              <a:t> </a:t>
            </a:r>
            <a:r>
              <a:rPr lang="en-US" dirty="0" err="1"/>
              <a:t>ledPin</a:t>
            </a:r>
            <a:r>
              <a:rPr lang="en-US" dirty="0"/>
              <a:t>=9</a:t>
            </a:r>
            <a:r>
              <a:rPr lang="en-US" dirty="0" smtClean="0"/>
              <a:t>;</a:t>
            </a:r>
            <a:endParaRPr lang="en-US" dirty="0"/>
          </a:p>
          <a:p>
            <a:r>
              <a:rPr lang="en-US" dirty="0" err="1"/>
              <a:t>int</a:t>
            </a:r>
            <a:r>
              <a:rPr lang="en-US" dirty="0"/>
              <a:t> </a:t>
            </a:r>
            <a:r>
              <a:rPr lang="en-US" dirty="0" err="1"/>
              <a:t>lightLevel</a:t>
            </a:r>
            <a:r>
              <a:rPr lang="en-US" dirty="0"/>
              <a:t>, high=0, low=1023;</a:t>
            </a:r>
          </a:p>
          <a:p>
            <a:r>
              <a:rPr lang="en-US" dirty="0"/>
              <a:t> </a:t>
            </a:r>
          </a:p>
          <a:p>
            <a:r>
              <a:rPr lang="en-US" dirty="0"/>
              <a:t>void setup() </a:t>
            </a:r>
            <a:r>
              <a:rPr lang="en-US" dirty="0" smtClean="0"/>
              <a:t>{</a:t>
            </a:r>
            <a:endParaRPr lang="en-US" dirty="0"/>
          </a:p>
          <a:p>
            <a:r>
              <a:rPr lang="en-US" dirty="0" err="1"/>
              <a:t>pinMode</a:t>
            </a:r>
            <a:r>
              <a:rPr lang="en-US" dirty="0"/>
              <a:t>(</a:t>
            </a:r>
            <a:r>
              <a:rPr lang="en-US" dirty="0" err="1"/>
              <a:t>ledPin</a:t>
            </a:r>
            <a:r>
              <a:rPr lang="en-US" dirty="0"/>
              <a:t>, OUTPUT)</a:t>
            </a:r>
            <a:r>
              <a:rPr lang="en-US" dirty="0" smtClean="0"/>
              <a:t>;</a:t>
            </a:r>
          </a:p>
          <a:p>
            <a:r>
              <a:rPr lang="en-US" dirty="0" err="1" smtClean="0"/>
              <a:t>Serial.begin</a:t>
            </a:r>
            <a:r>
              <a:rPr lang="en-US" dirty="0" smtClean="0"/>
              <a:t>(9600);</a:t>
            </a:r>
            <a:endParaRPr lang="en-US" dirty="0"/>
          </a:p>
          <a:p>
            <a:r>
              <a:rPr lang="en-US" dirty="0"/>
              <a:t>}</a:t>
            </a:r>
          </a:p>
          <a:p>
            <a:r>
              <a:rPr lang="en-US" dirty="0"/>
              <a:t> </a:t>
            </a:r>
          </a:p>
          <a:p>
            <a:r>
              <a:rPr lang="en-US" dirty="0"/>
              <a:t>void loop() </a:t>
            </a:r>
            <a:r>
              <a:rPr lang="en-US" dirty="0" smtClean="0"/>
              <a:t>{</a:t>
            </a:r>
            <a:endParaRPr lang="en-US" dirty="0"/>
          </a:p>
          <a:p>
            <a:r>
              <a:rPr lang="en-US" dirty="0" err="1"/>
              <a:t>lightLevel</a:t>
            </a:r>
            <a:r>
              <a:rPr lang="en-US" dirty="0"/>
              <a:t> = </a:t>
            </a:r>
            <a:r>
              <a:rPr lang="en-US" dirty="0" err="1"/>
              <a:t>analogRead</a:t>
            </a:r>
            <a:r>
              <a:rPr lang="en-US" dirty="0"/>
              <a:t>(</a:t>
            </a:r>
            <a:r>
              <a:rPr lang="en-US" dirty="0" err="1"/>
              <a:t>sensorPin</a:t>
            </a:r>
            <a:r>
              <a:rPr lang="en-US" dirty="0"/>
              <a:t>)</a:t>
            </a:r>
            <a:r>
              <a:rPr lang="en-US" dirty="0" smtClean="0"/>
              <a:t>;</a:t>
            </a:r>
            <a:endParaRPr lang="en-US" dirty="0"/>
          </a:p>
          <a:p>
            <a:r>
              <a:rPr lang="en-US" dirty="0" err="1"/>
              <a:t>autoTune</a:t>
            </a:r>
            <a:r>
              <a:rPr lang="en-US" dirty="0"/>
              <a:t>()</a:t>
            </a:r>
            <a:r>
              <a:rPr lang="en-US" dirty="0" smtClean="0"/>
              <a:t>;</a:t>
            </a:r>
            <a:endParaRPr lang="en-US" dirty="0"/>
          </a:p>
          <a:p>
            <a:r>
              <a:rPr lang="en-US" dirty="0" err="1"/>
              <a:t>analogWrite</a:t>
            </a:r>
            <a:r>
              <a:rPr lang="en-US" dirty="0"/>
              <a:t>(</a:t>
            </a:r>
            <a:r>
              <a:rPr lang="en-US" dirty="0" err="1"/>
              <a:t>ledPin</a:t>
            </a:r>
            <a:r>
              <a:rPr lang="en-US" dirty="0"/>
              <a:t>, </a:t>
            </a:r>
            <a:r>
              <a:rPr lang="en-US" dirty="0" err="1"/>
              <a:t>lightLevel</a:t>
            </a:r>
            <a:r>
              <a:rPr lang="en-US" dirty="0"/>
              <a:t>)</a:t>
            </a:r>
            <a:r>
              <a:rPr lang="en-US" dirty="0" smtClean="0"/>
              <a:t>;</a:t>
            </a:r>
          </a:p>
          <a:p>
            <a:r>
              <a:rPr lang="en-US" dirty="0" err="1" smtClean="0"/>
              <a:t>Serial.println</a:t>
            </a:r>
            <a:r>
              <a:rPr lang="en-US" dirty="0" smtClean="0"/>
              <a:t>(</a:t>
            </a:r>
            <a:r>
              <a:rPr lang="en-US" dirty="0" err="1" smtClean="0"/>
              <a:t>lightLevel</a:t>
            </a:r>
            <a:r>
              <a:rPr lang="en-US" dirty="0" smtClean="0"/>
              <a:t>);</a:t>
            </a:r>
            <a:endParaRPr lang="en-US" dirty="0"/>
          </a:p>
          <a:p>
            <a:r>
              <a:rPr lang="en-US" dirty="0"/>
              <a:t>}</a:t>
            </a:r>
          </a:p>
          <a:p>
            <a:endParaRPr lang="en-US" dirty="0"/>
          </a:p>
        </p:txBody>
      </p:sp>
    </p:spTree>
    <p:extLst>
      <p:ext uri="{BB962C8B-B14F-4D97-AF65-F5344CB8AC3E}">
        <p14:creationId xmlns:p14="http://schemas.microsoft.com/office/powerpoint/2010/main" val="2470414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SKETCH</a:t>
            </a:r>
            <a:endParaRPr lang="en-US" dirty="0"/>
          </a:p>
        </p:txBody>
      </p:sp>
      <p:sp>
        <p:nvSpPr>
          <p:cNvPr id="3" name="Content Placeholder 2"/>
          <p:cNvSpPr>
            <a:spLocks noGrp="1"/>
          </p:cNvSpPr>
          <p:nvPr>
            <p:ph idx="1"/>
          </p:nvPr>
        </p:nvSpPr>
        <p:spPr/>
        <p:txBody>
          <a:bodyPr>
            <a:normAutofit fontScale="77500" lnSpcReduction="20000"/>
          </a:bodyPr>
          <a:lstStyle/>
          <a:p>
            <a:r>
              <a:rPr lang="en-US" dirty="0"/>
              <a:t>void </a:t>
            </a:r>
            <a:r>
              <a:rPr lang="en-US" dirty="0" err="1"/>
              <a:t>autoTune</a:t>
            </a:r>
            <a:r>
              <a:rPr lang="en-US" dirty="0"/>
              <a:t>()</a:t>
            </a:r>
          </a:p>
          <a:p>
            <a:r>
              <a:rPr lang="en-US" dirty="0" smtClean="0"/>
              <a:t>{</a:t>
            </a:r>
            <a:endParaRPr lang="en-US" dirty="0"/>
          </a:p>
          <a:p>
            <a:r>
              <a:rPr lang="en-US" dirty="0"/>
              <a:t>if(</a:t>
            </a:r>
            <a:r>
              <a:rPr lang="en-US" dirty="0" err="1"/>
              <a:t>lightLevel</a:t>
            </a:r>
            <a:r>
              <a:rPr lang="en-US" dirty="0"/>
              <a:t>&lt;low</a:t>
            </a:r>
            <a:r>
              <a:rPr lang="en-US" dirty="0" smtClean="0"/>
              <a:t>)</a:t>
            </a:r>
            <a:endParaRPr lang="en-US" dirty="0"/>
          </a:p>
          <a:p>
            <a:r>
              <a:rPr lang="en-US" dirty="0"/>
              <a:t>{</a:t>
            </a:r>
          </a:p>
          <a:p>
            <a:r>
              <a:rPr lang="en-US" dirty="0"/>
              <a:t>  low=</a:t>
            </a:r>
            <a:r>
              <a:rPr lang="en-US" dirty="0" err="1"/>
              <a:t>lightLevel</a:t>
            </a:r>
            <a:r>
              <a:rPr lang="en-US" dirty="0"/>
              <a:t>;</a:t>
            </a:r>
          </a:p>
          <a:p>
            <a:r>
              <a:rPr lang="en-US" dirty="0" smtClean="0"/>
              <a:t>}</a:t>
            </a:r>
            <a:endParaRPr lang="en-US" dirty="0"/>
          </a:p>
          <a:p>
            <a:r>
              <a:rPr lang="en-US" dirty="0"/>
              <a:t>if(</a:t>
            </a:r>
            <a:r>
              <a:rPr lang="en-US" dirty="0" err="1"/>
              <a:t>lightLevel</a:t>
            </a:r>
            <a:r>
              <a:rPr lang="en-US" dirty="0"/>
              <a:t>&gt;high</a:t>
            </a:r>
            <a:r>
              <a:rPr lang="en-US" dirty="0" smtClean="0"/>
              <a:t>)</a:t>
            </a:r>
            <a:endParaRPr lang="en-US" dirty="0"/>
          </a:p>
          <a:p>
            <a:r>
              <a:rPr lang="en-US" dirty="0"/>
              <a:t>{</a:t>
            </a:r>
          </a:p>
          <a:p>
            <a:r>
              <a:rPr lang="en-US" dirty="0"/>
              <a:t>  high=</a:t>
            </a:r>
            <a:r>
              <a:rPr lang="en-US" dirty="0" err="1"/>
              <a:t>lightLevel</a:t>
            </a:r>
            <a:r>
              <a:rPr lang="en-US" dirty="0"/>
              <a:t>;</a:t>
            </a:r>
          </a:p>
          <a:p>
            <a:r>
              <a:rPr lang="en-US" dirty="0" smtClean="0"/>
              <a:t>}</a:t>
            </a:r>
            <a:endParaRPr lang="en-US" dirty="0"/>
          </a:p>
          <a:p>
            <a:r>
              <a:rPr lang="en-US" dirty="0" err="1"/>
              <a:t>lightLevel</a:t>
            </a:r>
            <a:r>
              <a:rPr lang="en-US" dirty="0"/>
              <a:t>=map(</a:t>
            </a:r>
            <a:r>
              <a:rPr lang="en-US" dirty="0" err="1"/>
              <a:t>lightLevel</a:t>
            </a:r>
            <a:r>
              <a:rPr lang="en-US" dirty="0"/>
              <a:t>, low+30, high-30, 0, 255);</a:t>
            </a:r>
          </a:p>
          <a:p>
            <a:r>
              <a:rPr lang="en-US" dirty="0" err="1"/>
              <a:t>lightLevel</a:t>
            </a:r>
            <a:r>
              <a:rPr lang="en-US" dirty="0"/>
              <a:t>=constrain(</a:t>
            </a:r>
            <a:r>
              <a:rPr lang="en-US" dirty="0" err="1"/>
              <a:t>lightLevel</a:t>
            </a:r>
            <a:r>
              <a:rPr lang="en-US" dirty="0"/>
              <a:t>, 0, 255)</a:t>
            </a:r>
            <a:r>
              <a:rPr lang="en-US" dirty="0" smtClean="0"/>
              <a:t>;</a:t>
            </a:r>
            <a:endParaRPr lang="en-US" dirty="0"/>
          </a:p>
          <a:p>
            <a:r>
              <a:rPr lang="en-US" dirty="0"/>
              <a:t>}</a:t>
            </a:r>
          </a:p>
          <a:p>
            <a:endParaRPr lang="en-US" dirty="0"/>
          </a:p>
        </p:txBody>
      </p:sp>
    </p:spTree>
    <p:extLst>
      <p:ext uri="{BB962C8B-B14F-4D97-AF65-F5344CB8AC3E}">
        <p14:creationId xmlns:p14="http://schemas.microsoft.com/office/powerpoint/2010/main" val="3347957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CIRCUIT #4: TEMPERATURE SENSOR</a:t>
            </a:r>
            <a:endParaRPr lang="en-US" dirty="0"/>
          </a:p>
        </p:txBody>
      </p:sp>
      <p:sp>
        <p:nvSpPr>
          <p:cNvPr id="3" name="Content Placeholder 2"/>
          <p:cNvSpPr>
            <a:spLocks noGrp="1"/>
          </p:cNvSpPr>
          <p:nvPr>
            <p:ph idx="1"/>
          </p:nvPr>
        </p:nvSpPr>
        <p:spPr>
          <a:xfrm>
            <a:off x="457200" y="1752602"/>
            <a:ext cx="5067300" cy="4373563"/>
          </a:xfrm>
        </p:spPr>
        <p:txBody>
          <a:bodyPr/>
          <a:lstStyle/>
          <a:p>
            <a:r>
              <a:rPr lang="en-US" b="0" dirty="0" smtClean="0"/>
              <a:t>Temperature sensors are used to measure ambient temperature. </a:t>
            </a:r>
          </a:p>
          <a:p>
            <a:endParaRPr lang="en-US" b="0" dirty="0" smtClean="0"/>
          </a:p>
          <a:p>
            <a:r>
              <a:rPr lang="en-US" b="0" dirty="0" smtClean="0"/>
              <a:t>Sensor we’re using has three pins – positive, ground, and a signal. For every centigrade degree it reads, it outputs 10 millivolts.</a:t>
            </a:r>
          </a:p>
          <a:p>
            <a:endParaRPr lang="en-US" b="0" dirty="0" smtClean="0"/>
          </a:p>
          <a:p>
            <a:r>
              <a:rPr lang="en-US" b="0" dirty="0" smtClean="0"/>
              <a:t>We’ll integrate the temperature sensor with </a:t>
            </a:r>
            <a:r>
              <a:rPr lang="en-US" b="0" dirty="0" err="1" smtClean="0"/>
              <a:t>Arduino</a:t>
            </a:r>
            <a:r>
              <a:rPr lang="en-US" b="0" dirty="0" smtClean="0"/>
              <a:t> and use the serial monitor to display the temperature.</a:t>
            </a:r>
            <a:endParaRPr lang="en-US" b="0" dirty="0"/>
          </a:p>
        </p:txBody>
      </p:sp>
      <p:pic>
        <p:nvPicPr>
          <p:cNvPr id="4" name="Content Placeholder 5" descr="Screen Shot 2016-10-06 at 10.41.06 PM.png"/>
          <p:cNvPicPr>
            <a:picLocks noChangeAspect="1"/>
          </p:cNvPicPr>
          <p:nvPr/>
        </p:nvPicPr>
        <p:blipFill rotWithShape="1">
          <a:blip r:embed="rId3">
            <a:extLst>
              <a:ext uri="{28A0092B-C50C-407E-A947-70E740481C1C}">
                <a14:useLocalDpi xmlns:a14="http://schemas.microsoft.com/office/drawing/2010/main" val="0"/>
              </a:ext>
            </a:extLst>
          </a:blip>
          <a:srcRect t="-10070" r="51833" b="-10070"/>
          <a:stretch/>
        </p:blipFill>
        <p:spPr>
          <a:xfrm>
            <a:off x="5676900" y="2311403"/>
            <a:ext cx="2667000" cy="3178021"/>
          </a:xfrm>
          <a:prstGeom prst="rect">
            <a:avLst/>
          </a:prstGeom>
        </p:spPr>
      </p:pic>
      <p:sp>
        <p:nvSpPr>
          <p:cNvPr id="5" name="TextBox 4"/>
          <p:cNvSpPr txBox="1"/>
          <p:nvPr/>
        </p:nvSpPr>
        <p:spPr>
          <a:xfrm>
            <a:off x="7264400" y="4902200"/>
            <a:ext cx="457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86623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a:t>
            </a:r>
            <a:endParaRPr lang="en-US" dirty="0"/>
          </a:p>
        </p:txBody>
      </p:sp>
      <p:pic>
        <p:nvPicPr>
          <p:cNvPr id="4" name="Content Placeholder 3" descr="Screen Shot 2016-10-13 at 9.10.1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768" r="1073"/>
          <a:stretch/>
        </p:blipFill>
        <p:spPr>
          <a:xfrm rot="16200000">
            <a:off x="2101850" y="1667667"/>
            <a:ext cx="4330701" cy="4373563"/>
          </a:xfrm>
        </p:spPr>
      </p:pic>
    </p:spTree>
    <p:extLst>
      <p:ext uri="{BB962C8B-B14F-4D97-AF65-F5344CB8AC3E}">
        <p14:creationId xmlns:p14="http://schemas.microsoft.com/office/powerpoint/2010/main" val="29594357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Shot 2016-10-06 at 10.26.3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189" r="-263"/>
          <a:stretch/>
        </p:blipFill>
        <p:spPr>
          <a:xfrm>
            <a:off x="805078" y="1253390"/>
            <a:ext cx="3851591" cy="5075965"/>
          </a:xfrm>
        </p:spPr>
      </p:pic>
      <p:sp>
        <p:nvSpPr>
          <p:cNvPr id="2" name="Title 1"/>
          <p:cNvSpPr>
            <a:spLocks noGrp="1"/>
          </p:cNvSpPr>
          <p:nvPr>
            <p:ph type="title"/>
          </p:nvPr>
        </p:nvSpPr>
        <p:spPr/>
        <p:txBody>
          <a:bodyPr/>
          <a:lstStyle/>
          <a:p>
            <a:r>
              <a:rPr lang="en-US" dirty="0" smtClean="0"/>
              <a:t>Design it!</a:t>
            </a:r>
            <a:endParaRPr lang="en-US" dirty="0"/>
          </a:p>
        </p:txBody>
      </p:sp>
      <p:pic>
        <p:nvPicPr>
          <p:cNvPr id="6" name="Content Placeholder 3" descr="Screen Shot 2016-10-06 at 10.27.58 PM.png"/>
          <p:cNvPicPr>
            <a:picLocks noChangeAspect="1"/>
          </p:cNvPicPr>
          <p:nvPr/>
        </p:nvPicPr>
        <p:blipFill rotWithShape="1">
          <a:blip r:embed="rId4">
            <a:extLst>
              <a:ext uri="{28A0092B-C50C-407E-A947-70E740481C1C}">
                <a14:useLocalDpi xmlns:a14="http://schemas.microsoft.com/office/drawing/2010/main" val="0"/>
              </a:ext>
            </a:extLst>
          </a:blip>
          <a:srcRect l="-15057" r="-15638"/>
          <a:stretch/>
        </p:blipFill>
        <p:spPr>
          <a:xfrm>
            <a:off x="4231079" y="1693652"/>
            <a:ext cx="4034641" cy="4473094"/>
          </a:xfrm>
          <a:prstGeom prst="rect">
            <a:avLst/>
          </a:prstGeom>
        </p:spPr>
      </p:pic>
    </p:spTree>
    <p:extLst>
      <p:ext uri="{BB962C8B-B14F-4D97-AF65-F5344CB8AC3E}">
        <p14:creationId xmlns:p14="http://schemas.microsoft.com/office/powerpoint/2010/main" val="1057996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Uno</a:t>
            </a:r>
            <a:endParaRPr lang="en-US" dirty="0"/>
          </a:p>
        </p:txBody>
      </p:sp>
      <p:sp>
        <p:nvSpPr>
          <p:cNvPr id="3" name="Content Placeholder 2"/>
          <p:cNvSpPr>
            <a:spLocks noGrp="1"/>
          </p:cNvSpPr>
          <p:nvPr>
            <p:ph idx="1"/>
          </p:nvPr>
        </p:nvSpPr>
        <p:spPr>
          <a:xfrm>
            <a:off x="457199" y="1752602"/>
            <a:ext cx="8246533" cy="4817531"/>
          </a:xfrm>
        </p:spPr>
        <p:txBody>
          <a:bodyPr>
            <a:normAutofit fontScale="92500" lnSpcReduction="10000"/>
          </a:bodyPr>
          <a:lstStyle/>
          <a:p>
            <a:pPr marL="457200" indent="-457200">
              <a:buAutoNum type="arabicParenR"/>
            </a:pPr>
            <a:r>
              <a:rPr lang="en-US" sz="1600" dirty="0" smtClean="0"/>
              <a:t>Power In (Barrel Jack): Can be used with either a 9V or 12V wall-wart or battery</a:t>
            </a:r>
          </a:p>
          <a:p>
            <a:pPr marL="457200" indent="-457200">
              <a:buAutoNum type="arabicParenR"/>
            </a:pPr>
            <a:r>
              <a:rPr lang="en-US" sz="1600" dirty="0" smtClean="0"/>
              <a:t>Power In (USB Port): Provides power and communicates with your board when plugged into your computer via USB.</a:t>
            </a:r>
          </a:p>
          <a:p>
            <a:pPr marL="457200" indent="-457200">
              <a:buAutoNum type="arabicParenR"/>
            </a:pPr>
            <a:r>
              <a:rPr lang="en-US" sz="1600" dirty="0" smtClean="0"/>
              <a:t>LED (RX: Receiving): Lights up when the </a:t>
            </a:r>
            <a:r>
              <a:rPr lang="en-US" sz="1600" dirty="0" err="1" smtClean="0"/>
              <a:t>Arduino</a:t>
            </a:r>
            <a:r>
              <a:rPr lang="en-US" sz="1600" dirty="0" smtClean="0"/>
              <a:t> is receiving data (such as when being programmed).</a:t>
            </a:r>
          </a:p>
          <a:p>
            <a:pPr marL="457200" indent="-457200">
              <a:buAutoNum type="arabicParenR"/>
            </a:pPr>
            <a:r>
              <a:rPr lang="en-US" sz="1600" dirty="0" smtClean="0"/>
              <a:t>LED (TX: Transmitting): Lights up when your </a:t>
            </a:r>
            <a:r>
              <a:rPr lang="en-US" sz="1600" dirty="0" err="1" smtClean="0"/>
              <a:t>Arduino</a:t>
            </a:r>
            <a:r>
              <a:rPr lang="en-US" sz="1600" dirty="0" smtClean="0"/>
              <a:t> is transmitting data (such as when running a program).</a:t>
            </a:r>
          </a:p>
          <a:p>
            <a:pPr marL="457200" indent="-457200">
              <a:buAutoNum type="arabicParenR"/>
            </a:pPr>
            <a:r>
              <a:rPr lang="en-US" sz="1600" dirty="0" smtClean="0"/>
              <a:t>LED (Pin 13: Troubleshooting): LED is incorporated into your sketch to show if your program is running properly.</a:t>
            </a:r>
          </a:p>
          <a:p>
            <a:pPr marL="457200" indent="-457200">
              <a:buAutoNum type="arabicParenR"/>
            </a:pPr>
            <a:r>
              <a:rPr lang="en-US" sz="1600" dirty="0" smtClean="0"/>
              <a:t>Pins (</a:t>
            </a:r>
            <a:r>
              <a:rPr lang="en-US" sz="1600" dirty="0" err="1" smtClean="0"/>
              <a:t>ARef</a:t>
            </a:r>
            <a:r>
              <a:rPr lang="en-US" sz="1600" dirty="0" smtClean="0"/>
              <a:t>, Ground, Digital, Rx, </a:t>
            </a:r>
            <a:r>
              <a:rPr lang="en-US" sz="1600" dirty="0" err="1" smtClean="0"/>
              <a:t>Tx</a:t>
            </a:r>
            <a:r>
              <a:rPr lang="en-US" sz="1600" dirty="0" smtClean="0"/>
              <a:t>): Used for inputs, outputs, power, and ground.</a:t>
            </a:r>
          </a:p>
          <a:p>
            <a:pPr marL="457200" indent="-457200">
              <a:buAutoNum type="arabicParenR"/>
            </a:pPr>
            <a:r>
              <a:rPr lang="en-US" sz="1600" dirty="0" smtClean="0"/>
              <a:t>LED (Indicates </a:t>
            </a:r>
            <a:r>
              <a:rPr lang="en-US" sz="1600" dirty="0" err="1" smtClean="0"/>
              <a:t>Arduino</a:t>
            </a:r>
            <a:r>
              <a:rPr lang="en-US" sz="1600" dirty="0" smtClean="0"/>
              <a:t> is ON): Simple power indicator LED.</a:t>
            </a:r>
          </a:p>
          <a:p>
            <a:pPr marL="457200" indent="-457200">
              <a:buAutoNum type="arabicParenR"/>
            </a:pPr>
            <a:r>
              <a:rPr lang="en-US" sz="1600" dirty="0" smtClean="0"/>
              <a:t>Reset button: Used to manually reset </a:t>
            </a:r>
            <a:r>
              <a:rPr lang="en-US" sz="1600" dirty="0" err="1" smtClean="0"/>
              <a:t>Arduino</a:t>
            </a:r>
            <a:r>
              <a:rPr lang="en-US" sz="1600" dirty="0" smtClean="0"/>
              <a:t>, which makes code restart.</a:t>
            </a:r>
          </a:p>
          <a:p>
            <a:pPr marL="457200" indent="-457200">
              <a:buAutoNum type="arabicParenR"/>
            </a:pPr>
            <a:r>
              <a:rPr lang="en-US" sz="1600" dirty="0" smtClean="0"/>
              <a:t>ICSP Pins: For “in-circuit serial programming,” used if you want to bypass the </a:t>
            </a:r>
            <a:r>
              <a:rPr lang="en-US" sz="1600" dirty="0" err="1" smtClean="0"/>
              <a:t>bootloader</a:t>
            </a:r>
            <a:r>
              <a:rPr lang="en-US" sz="1600" dirty="0" smtClean="0"/>
              <a:t>.</a:t>
            </a:r>
          </a:p>
          <a:p>
            <a:pPr marL="457200" indent="-457200">
              <a:buAutoNum type="arabicParenR"/>
            </a:pPr>
            <a:r>
              <a:rPr lang="en-US" sz="1600" dirty="0" smtClean="0"/>
              <a:t>Pins (Analog In, Power In, Ground, Power Out, Reset): Used for inputs, outputs, power, and ground.</a:t>
            </a:r>
          </a:p>
          <a:p>
            <a:pPr marL="457200" indent="-457200">
              <a:buAutoNum type="arabicParenR"/>
            </a:pPr>
            <a:endParaRPr lang="en-US" sz="1600" dirty="0" smtClean="0"/>
          </a:p>
          <a:p>
            <a:pPr marL="457200" indent="-457200">
              <a:buAutoNum type="arabicParenR"/>
            </a:pPr>
            <a:endParaRPr lang="en-US" sz="1800" dirty="0"/>
          </a:p>
        </p:txBody>
      </p:sp>
    </p:spTree>
    <p:extLst>
      <p:ext uri="{BB962C8B-B14F-4D97-AF65-F5344CB8AC3E}">
        <p14:creationId xmlns:p14="http://schemas.microsoft.com/office/powerpoint/2010/main" val="16408607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16 at 12.55.4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619" r="-6582"/>
          <a:stretch/>
        </p:blipFill>
        <p:spPr>
          <a:xfrm>
            <a:off x="2003776" y="426161"/>
            <a:ext cx="5023556" cy="6058321"/>
          </a:xfrm>
        </p:spPr>
      </p:pic>
    </p:spTree>
    <p:extLst>
      <p:ext uri="{BB962C8B-B14F-4D97-AF65-F5344CB8AC3E}">
        <p14:creationId xmlns:p14="http://schemas.microsoft.com/office/powerpoint/2010/main" val="2297475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sketch</a:t>
            </a:r>
            <a:endParaRPr lang="en-US" dirty="0"/>
          </a:p>
        </p:txBody>
      </p:sp>
      <p:sp>
        <p:nvSpPr>
          <p:cNvPr id="3" name="Content Placeholder 2"/>
          <p:cNvSpPr>
            <a:spLocks noGrp="1"/>
          </p:cNvSpPr>
          <p:nvPr>
            <p:ph idx="1"/>
          </p:nvPr>
        </p:nvSpPr>
        <p:spPr>
          <a:xfrm>
            <a:off x="457200" y="1621692"/>
            <a:ext cx="3743569" cy="4874846"/>
          </a:xfrm>
        </p:spPr>
        <p:txBody>
          <a:bodyPr>
            <a:noAutofit/>
          </a:bodyPr>
          <a:lstStyle/>
          <a:p>
            <a:r>
              <a:rPr lang="en-US" sz="1000" dirty="0" err="1"/>
              <a:t>const</a:t>
            </a:r>
            <a:r>
              <a:rPr lang="en-US" sz="1000" dirty="0"/>
              <a:t> </a:t>
            </a:r>
            <a:r>
              <a:rPr lang="en-US" sz="1000" dirty="0" err="1"/>
              <a:t>int</a:t>
            </a:r>
            <a:r>
              <a:rPr lang="en-US" sz="1000" dirty="0"/>
              <a:t> </a:t>
            </a:r>
            <a:r>
              <a:rPr lang="en-US" sz="1000" dirty="0" err="1"/>
              <a:t>temperaturePin</a:t>
            </a:r>
            <a:r>
              <a:rPr lang="en-US" sz="1000" dirty="0"/>
              <a:t> = 0</a:t>
            </a:r>
            <a:r>
              <a:rPr lang="en-US" sz="1000" dirty="0" smtClean="0"/>
              <a:t>;</a:t>
            </a:r>
            <a:endParaRPr lang="en-US" sz="1000" dirty="0"/>
          </a:p>
          <a:p>
            <a:r>
              <a:rPr lang="en-US" sz="1000" dirty="0"/>
              <a:t>void setup() </a:t>
            </a:r>
            <a:r>
              <a:rPr lang="en-US" sz="1000" dirty="0" smtClean="0"/>
              <a:t>{</a:t>
            </a:r>
            <a:endParaRPr lang="en-US" sz="1000" dirty="0"/>
          </a:p>
          <a:p>
            <a:r>
              <a:rPr lang="en-US" sz="1000" dirty="0" err="1"/>
              <a:t>Serial.begin</a:t>
            </a:r>
            <a:r>
              <a:rPr lang="en-US" sz="1000" dirty="0"/>
              <a:t>(9600)</a:t>
            </a:r>
            <a:r>
              <a:rPr lang="en-US" sz="1000" dirty="0" smtClean="0"/>
              <a:t>;</a:t>
            </a:r>
            <a:endParaRPr lang="en-US" sz="1000" dirty="0"/>
          </a:p>
          <a:p>
            <a:r>
              <a:rPr lang="en-US" sz="1000" dirty="0" smtClean="0"/>
              <a:t>}</a:t>
            </a:r>
            <a:endParaRPr lang="en-US" sz="1000" dirty="0"/>
          </a:p>
          <a:p>
            <a:r>
              <a:rPr lang="en-US" sz="1000" dirty="0"/>
              <a:t>void loop() </a:t>
            </a:r>
            <a:r>
              <a:rPr lang="en-US" sz="1000" dirty="0" smtClean="0"/>
              <a:t>{</a:t>
            </a:r>
            <a:endParaRPr lang="en-US" sz="1000" dirty="0"/>
          </a:p>
          <a:p>
            <a:r>
              <a:rPr lang="en-US" sz="1000" dirty="0"/>
              <a:t>float voltage, </a:t>
            </a:r>
            <a:r>
              <a:rPr lang="en-US" sz="1000" dirty="0" err="1"/>
              <a:t>degreesC</a:t>
            </a:r>
            <a:r>
              <a:rPr lang="en-US" sz="1000" dirty="0"/>
              <a:t>, </a:t>
            </a:r>
            <a:r>
              <a:rPr lang="en-US" sz="1000" dirty="0" err="1"/>
              <a:t>degreesF</a:t>
            </a:r>
            <a:r>
              <a:rPr lang="en-US" sz="1000" dirty="0" smtClean="0"/>
              <a:t>;</a:t>
            </a:r>
            <a:endParaRPr lang="en-US" sz="1000" dirty="0"/>
          </a:p>
          <a:p>
            <a:r>
              <a:rPr lang="en-US" sz="1000" dirty="0"/>
              <a:t>voltage = </a:t>
            </a:r>
            <a:r>
              <a:rPr lang="en-US" sz="1000" dirty="0" err="1"/>
              <a:t>getVoltage</a:t>
            </a:r>
            <a:r>
              <a:rPr lang="en-US" sz="1000" dirty="0"/>
              <a:t>(</a:t>
            </a:r>
            <a:r>
              <a:rPr lang="en-US" sz="1000" dirty="0" err="1"/>
              <a:t>temperaturePin</a:t>
            </a:r>
            <a:r>
              <a:rPr lang="en-US" sz="1000" dirty="0"/>
              <a:t>)</a:t>
            </a:r>
            <a:r>
              <a:rPr lang="en-US" sz="1000" dirty="0" smtClean="0"/>
              <a:t>;</a:t>
            </a:r>
            <a:endParaRPr lang="en-US" sz="1000" dirty="0"/>
          </a:p>
          <a:p>
            <a:r>
              <a:rPr lang="en-US" sz="1000" dirty="0" err="1"/>
              <a:t>degreesC</a:t>
            </a:r>
            <a:r>
              <a:rPr lang="en-US" sz="1000" dirty="0"/>
              <a:t> = (voltage - 0.5) * 100.0;</a:t>
            </a:r>
          </a:p>
          <a:p>
            <a:r>
              <a:rPr lang="en-US" sz="1000" dirty="0" err="1"/>
              <a:t>degreesF</a:t>
            </a:r>
            <a:r>
              <a:rPr lang="en-US" sz="1000" dirty="0"/>
              <a:t> = </a:t>
            </a:r>
            <a:r>
              <a:rPr lang="en-US" sz="1000" dirty="0" err="1"/>
              <a:t>degreesC</a:t>
            </a:r>
            <a:r>
              <a:rPr lang="en-US" sz="1000" dirty="0"/>
              <a:t> * (9.0/5.0) + 32.0</a:t>
            </a:r>
            <a:r>
              <a:rPr lang="en-US" sz="1000" dirty="0" smtClean="0"/>
              <a:t>;</a:t>
            </a:r>
          </a:p>
          <a:p>
            <a:endParaRPr lang="en-US" sz="1000" dirty="0" smtClean="0"/>
          </a:p>
          <a:p>
            <a:r>
              <a:rPr lang="en-US" sz="1000" dirty="0" err="1" smtClean="0"/>
              <a:t>Serial.print</a:t>
            </a:r>
            <a:r>
              <a:rPr lang="en-US" sz="1000" dirty="0"/>
              <a:t>("voltage: ");</a:t>
            </a:r>
          </a:p>
          <a:p>
            <a:r>
              <a:rPr lang="en-US" sz="1000" dirty="0" err="1"/>
              <a:t>Serial.print</a:t>
            </a:r>
            <a:r>
              <a:rPr lang="en-US" sz="1000" dirty="0"/>
              <a:t>(voltage);</a:t>
            </a:r>
          </a:p>
          <a:p>
            <a:r>
              <a:rPr lang="en-US" sz="1000" dirty="0" err="1"/>
              <a:t>Serial.print</a:t>
            </a:r>
            <a:r>
              <a:rPr lang="en-US" sz="1000" dirty="0"/>
              <a:t>("  </a:t>
            </a:r>
            <a:r>
              <a:rPr lang="en-US" sz="1000" dirty="0" err="1"/>
              <a:t>deg</a:t>
            </a:r>
            <a:r>
              <a:rPr lang="en-US" sz="1000" dirty="0"/>
              <a:t> C: ");</a:t>
            </a:r>
          </a:p>
          <a:p>
            <a:r>
              <a:rPr lang="en-US" sz="1000" dirty="0" err="1"/>
              <a:t>Serial.print</a:t>
            </a:r>
            <a:r>
              <a:rPr lang="en-US" sz="1000" dirty="0"/>
              <a:t>(</a:t>
            </a:r>
            <a:r>
              <a:rPr lang="en-US" sz="1000" dirty="0" err="1"/>
              <a:t>degreesC</a:t>
            </a:r>
            <a:r>
              <a:rPr lang="en-US" sz="1000" dirty="0"/>
              <a:t>);</a:t>
            </a:r>
          </a:p>
          <a:p>
            <a:r>
              <a:rPr lang="en-US" sz="1000" dirty="0" err="1"/>
              <a:t>Serial.print</a:t>
            </a:r>
            <a:r>
              <a:rPr lang="en-US" sz="1000" dirty="0"/>
              <a:t>("  </a:t>
            </a:r>
            <a:r>
              <a:rPr lang="en-US" sz="1000" dirty="0" err="1"/>
              <a:t>deg</a:t>
            </a:r>
            <a:r>
              <a:rPr lang="en-US" sz="1000" dirty="0"/>
              <a:t> F: ");</a:t>
            </a:r>
          </a:p>
          <a:p>
            <a:r>
              <a:rPr lang="en-US" sz="1000" dirty="0" err="1"/>
              <a:t>Serial.println</a:t>
            </a:r>
            <a:r>
              <a:rPr lang="en-US" sz="1000" dirty="0"/>
              <a:t>(</a:t>
            </a:r>
            <a:r>
              <a:rPr lang="en-US" sz="1000" dirty="0" err="1"/>
              <a:t>degreesF</a:t>
            </a:r>
            <a:r>
              <a:rPr lang="en-US" sz="1000" dirty="0"/>
              <a:t>)</a:t>
            </a:r>
            <a:r>
              <a:rPr lang="en-US" sz="1000" dirty="0" smtClean="0"/>
              <a:t>;</a:t>
            </a:r>
            <a:endParaRPr lang="en-US" sz="1000" dirty="0"/>
          </a:p>
          <a:p>
            <a:r>
              <a:rPr lang="en-US" sz="1000" dirty="0"/>
              <a:t>delay(1000)</a:t>
            </a:r>
            <a:r>
              <a:rPr lang="en-US" sz="1000" dirty="0" smtClean="0"/>
              <a:t>;</a:t>
            </a:r>
            <a:endParaRPr lang="en-US" sz="1000" dirty="0"/>
          </a:p>
          <a:p>
            <a:r>
              <a:rPr lang="en-US" sz="1000" dirty="0"/>
              <a:t>}</a:t>
            </a:r>
          </a:p>
          <a:p>
            <a:endParaRPr lang="en-US" sz="1000" dirty="0"/>
          </a:p>
          <a:p>
            <a:endParaRPr lang="en-US" sz="1000" dirty="0"/>
          </a:p>
        </p:txBody>
      </p:sp>
      <p:sp>
        <p:nvSpPr>
          <p:cNvPr id="4" name="TextBox 3"/>
          <p:cNvSpPr txBox="1"/>
          <p:nvPr/>
        </p:nvSpPr>
        <p:spPr>
          <a:xfrm>
            <a:off x="5031156" y="1612534"/>
            <a:ext cx="3595077" cy="1169551"/>
          </a:xfrm>
          <a:prstGeom prst="rect">
            <a:avLst/>
          </a:prstGeom>
          <a:noFill/>
        </p:spPr>
        <p:txBody>
          <a:bodyPr wrap="square" rtlCol="0">
            <a:spAutoFit/>
          </a:bodyPr>
          <a:lstStyle/>
          <a:p>
            <a:r>
              <a:rPr lang="en-US" sz="1000" b="1" dirty="0" smtClean="0"/>
              <a:t>float </a:t>
            </a:r>
            <a:r>
              <a:rPr lang="en-US" sz="1000" b="1" dirty="0" err="1"/>
              <a:t>getVoltage</a:t>
            </a:r>
            <a:r>
              <a:rPr lang="en-US" sz="1000" b="1" dirty="0"/>
              <a:t>(</a:t>
            </a:r>
            <a:r>
              <a:rPr lang="en-US" sz="1000" b="1" dirty="0" err="1"/>
              <a:t>int</a:t>
            </a:r>
            <a:r>
              <a:rPr lang="en-US" sz="1000" b="1" dirty="0"/>
              <a:t> pin</a:t>
            </a:r>
            <a:r>
              <a:rPr lang="en-US" sz="1000" b="1" dirty="0" smtClean="0"/>
              <a:t>)</a:t>
            </a:r>
          </a:p>
          <a:p>
            <a:endParaRPr lang="en-US" sz="1000" b="1" dirty="0"/>
          </a:p>
          <a:p>
            <a:r>
              <a:rPr lang="en-US" sz="1000" b="1" dirty="0" smtClean="0"/>
              <a:t>{</a:t>
            </a:r>
          </a:p>
          <a:p>
            <a:endParaRPr lang="en-US" sz="1000" b="1" dirty="0"/>
          </a:p>
          <a:p>
            <a:r>
              <a:rPr lang="en-US" sz="1000" b="1" dirty="0"/>
              <a:t>  return(</a:t>
            </a:r>
            <a:r>
              <a:rPr lang="en-US" sz="1000" b="1" dirty="0" err="1"/>
              <a:t>analogRead</a:t>
            </a:r>
            <a:r>
              <a:rPr lang="en-US" sz="1000" b="1" dirty="0"/>
              <a:t>(pin) * 0.004882814)</a:t>
            </a:r>
            <a:r>
              <a:rPr lang="en-US" sz="1000" b="1" dirty="0" smtClean="0"/>
              <a:t>;</a:t>
            </a:r>
          </a:p>
          <a:p>
            <a:endParaRPr lang="en-US" sz="1000" b="1" dirty="0"/>
          </a:p>
          <a:p>
            <a:r>
              <a:rPr lang="en-US" sz="1000" b="1" dirty="0"/>
              <a:t>}</a:t>
            </a:r>
          </a:p>
        </p:txBody>
      </p:sp>
    </p:spTree>
    <p:extLst>
      <p:ext uri="{BB962C8B-B14F-4D97-AF65-F5344CB8AC3E}">
        <p14:creationId xmlns:p14="http://schemas.microsoft.com/office/powerpoint/2010/main" val="519271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39070" cy="1371600"/>
          </a:xfrm>
        </p:spPr>
        <p:txBody>
          <a:bodyPr>
            <a:normAutofit fontScale="90000"/>
          </a:bodyPr>
          <a:lstStyle/>
          <a:p>
            <a:r>
              <a:rPr lang="en-US" dirty="0" smtClean="0"/>
              <a:t>Output Voltage vs. Temperature for TMP36</a:t>
            </a:r>
            <a:endParaRPr lang="en-US" dirty="0"/>
          </a:p>
        </p:txBody>
      </p:sp>
      <p:pic>
        <p:nvPicPr>
          <p:cNvPr id="5" name="Content Placeholder 4" descr="Screen Shot 2016-10-13 at 11.51.01 A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071" t="5696" r="-6916"/>
          <a:stretch/>
        </p:blipFill>
        <p:spPr>
          <a:xfrm>
            <a:off x="-383030" y="1659621"/>
            <a:ext cx="7049234" cy="5132874"/>
          </a:xfrm>
        </p:spPr>
      </p:pic>
      <p:sp>
        <p:nvSpPr>
          <p:cNvPr id="6" name="Rectangle 5"/>
          <p:cNvSpPr/>
          <p:nvPr/>
        </p:nvSpPr>
        <p:spPr>
          <a:xfrm>
            <a:off x="6198489" y="2777617"/>
            <a:ext cx="2640648" cy="1477328"/>
          </a:xfrm>
          <a:prstGeom prst="rect">
            <a:avLst/>
          </a:prstGeom>
        </p:spPr>
        <p:txBody>
          <a:bodyPr wrap="square">
            <a:spAutoFit/>
          </a:bodyPr>
          <a:lstStyle/>
          <a:p>
            <a:r>
              <a:rPr lang="en-US" dirty="0"/>
              <a:t>http://</a:t>
            </a:r>
            <a:r>
              <a:rPr lang="en-US" dirty="0" err="1"/>
              <a:t>www.analog.com</a:t>
            </a:r>
            <a:r>
              <a:rPr lang="en-US" dirty="0"/>
              <a:t>/media/en/technical-documentation/data-sheets/TMP35_36_37.pdf</a:t>
            </a:r>
          </a:p>
        </p:txBody>
      </p:sp>
    </p:spTree>
    <p:extLst>
      <p:ext uri="{BB962C8B-B14F-4D97-AF65-F5344CB8AC3E}">
        <p14:creationId xmlns:p14="http://schemas.microsoft.com/office/powerpoint/2010/main" val="742015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sp>
        <p:nvSpPr>
          <p:cNvPr id="3" name="Content Placeholder 2"/>
          <p:cNvSpPr>
            <a:spLocks noGrp="1"/>
          </p:cNvSpPr>
          <p:nvPr>
            <p:ph idx="1"/>
          </p:nvPr>
        </p:nvSpPr>
        <p:spPr>
          <a:xfrm>
            <a:off x="457200" y="1752602"/>
            <a:ext cx="7620000" cy="4710287"/>
          </a:xfrm>
        </p:spPr>
        <p:txBody>
          <a:bodyPr>
            <a:normAutofit fontScale="92500" lnSpcReduction="20000"/>
          </a:bodyPr>
          <a:lstStyle/>
          <a:p>
            <a:r>
              <a:rPr lang="en-US" sz="2800" dirty="0" smtClean="0"/>
              <a:t>You just learned about:</a:t>
            </a:r>
          </a:p>
          <a:p>
            <a:pPr marL="342900" indent="-342900">
              <a:buFont typeface="Arial"/>
              <a:buChar char="•"/>
            </a:pPr>
            <a:r>
              <a:rPr lang="en-US" dirty="0" smtClean="0"/>
              <a:t>Microcontroller basics</a:t>
            </a:r>
          </a:p>
          <a:p>
            <a:pPr marL="342900" indent="-342900">
              <a:buFont typeface="Arial"/>
              <a:buChar char="•"/>
            </a:pPr>
            <a:r>
              <a:rPr lang="en-US" dirty="0" smtClean="0"/>
              <a:t>Ohm’s Law</a:t>
            </a:r>
          </a:p>
          <a:p>
            <a:pPr marL="342900" indent="-342900">
              <a:buFont typeface="Arial"/>
              <a:buChar char="•"/>
            </a:pPr>
            <a:r>
              <a:rPr lang="en-US" dirty="0" smtClean="0"/>
              <a:t>Analog vs. digital signals</a:t>
            </a:r>
          </a:p>
          <a:p>
            <a:pPr marL="342900" indent="-342900">
              <a:buFont typeface="Arial"/>
              <a:buChar char="•"/>
            </a:pPr>
            <a:r>
              <a:rPr lang="en-US" dirty="0" smtClean="0"/>
              <a:t>Interpreting circuit schematics</a:t>
            </a:r>
          </a:p>
          <a:p>
            <a:pPr marL="342900" indent="-342900">
              <a:buFont typeface="Arial"/>
              <a:buChar char="•"/>
            </a:pPr>
            <a:r>
              <a:rPr lang="en-US" dirty="0" smtClean="0"/>
              <a:t>Designing circuits</a:t>
            </a:r>
          </a:p>
          <a:p>
            <a:pPr marL="342900" indent="-342900">
              <a:buFont typeface="Arial"/>
              <a:buChar char="•"/>
            </a:pPr>
            <a:r>
              <a:rPr lang="en-US" dirty="0" smtClean="0"/>
              <a:t>Basic coding</a:t>
            </a:r>
          </a:p>
          <a:p>
            <a:pPr marL="342900" indent="-342900">
              <a:buFont typeface="Arial"/>
              <a:buChar char="•"/>
            </a:pPr>
            <a:r>
              <a:rPr lang="en-US" dirty="0" smtClean="0"/>
              <a:t>Voltage dividers</a:t>
            </a:r>
          </a:p>
          <a:p>
            <a:pPr marL="342900" indent="-342900">
              <a:buFont typeface="Arial"/>
              <a:buChar char="•"/>
            </a:pPr>
            <a:r>
              <a:rPr lang="en-US" dirty="0" smtClean="0"/>
              <a:t>Pulse Width Modulation</a:t>
            </a:r>
          </a:p>
          <a:p>
            <a:pPr marL="342900" indent="-342900">
              <a:buFont typeface="Arial"/>
              <a:buChar char="•"/>
            </a:pPr>
            <a:r>
              <a:rPr lang="en-US" dirty="0" smtClean="0"/>
              <a:t>LEDs</a:t>
            </a:r>
          </a:p>
          <a:p>
            <a:pPr marL="342900" indent="-342900">
              <a:buFont typeface="Arial"/>
              <a:buChar char="•"/>
            </a:pPr>
            <a:r>
              <a:rPr lang="en-US" dirty="0" smtClean="0"/>
              <a:t>Three types of variable resistors</a:t>
            </a:r>
          </a:p>
          <a:p>
            <a:pPr marL="342900" indent="-342900">
              <a:buFont typeface="Arial"/>
              <a:buChar char="•"/>
            </a:pPr>
            <a:r>
              <a:rPr lang="en-US" dirty="0" smtClean="0"/>
              <a:t>How to use sensors and data sheets</a:t>
            </a:r>
            <a:endParaRPr lang="en-US" dirty="0"/>
          </a:p>
        </p:txBody>
      </p:sp>
      <p:pic>
        <p:nvPicPr>
          <p:cNvPr id="4" name="Picture 3"/>
          <p:cNvPicPr>
            <a:picLocks noChangeAspect="1"/>
          </p:cNvPicPr>
          <p:nvPr/>
        </p:nvPicPr>
        <p:blipFill rotWithShape="1">
          <a:blip r:embed="rId2"/>
          <a:srcRect b="6478"/>
          <a:stretch/>
        </p:blipFill>
        <p:spPr>
          <a:xfrm>
            <a:off x="5397500" y="2130778"/>
            <a:ext cx="2679700" cy="3035300"/>
          </a:xfrm>
          <a:prstGeom prst="rect">
            <a:avLst/>
          </a:prstGeom>
        </p:spPr>
      </p:pic>
    </p:spTree>
    <p:extLst>
      <p:ext uri="{BB962C8B-B14F-4D97-AF65-F5344CB8AC3E}">
        <p14:creationId xmlns:p14="http://schemas.microsoft.com/office/powerpoint/2010/main" val="3694633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23" y="1662607"/>
            <a:ext cx="7363956" cy="1371600"/>
          </a:xfrm>
        </p:spPr>
        <p:txBody>
          <a:bodyPr>
            <a:noAutofit/>
          </a:bodyPr>
          <a:lstStyle/>
          <a:p>
            <a:pPr algn="ctr"/>
            <a:r>
              <a:rPr lang="en-US" sz="5400" dirty="0" smtClean="0"/>
              <a:t>Where to go from Here?</a:t>
            </a:r>
            <a:endParaRPr lang="en-US" sz="5400" dirty="0"/>
          </a:p>
        </p:txBody>
      </p:sp>
      <p:pic>
        <p:nvPicPr>
          <p:cNvPr id="4" name="Picture 3"/>
          <p:cNvPicPr>
            <a:picLocks noChangeAspect="1"/>
          </p:cNvPicPr>
          <p:nvPr/>
        </p:nvPicPr>
        <p:blipFill>
          <a:blip r:embed="rId2"/>
          <a:stretch>
            <a:fillRect/>
          </a:stretch>
        </p:blipFill>
        <p:spPr>
          <a:xfrm>
            <a:off x="2393244" y="3146777"/>
            <a:ext cx="3773311" cy="3032799"/>
          </a:xfrm>
          <a:prstGeom prst="rect">
            <a:avLst/>
          </a:prstGeom>
        </p:spPr>
      </p:pic>
    </p:spTree>
    <p:extLst>
      <p:ext uri="{BB962C8B-B14F-4D97-AF65-F5344CB8AC3E}">
        <p14:creationId xmlns:p14="http://schemas.microsoft.com/office/powerpoint/2010/main" val="835045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Sparkfun</a:t>
            </a:r>
            <a:endParaRPr lang="en-US" dirty="0"/>
          </a:p>
        </p:txBody>
      </p:sp>
      <p:pic>
        <p:nvPicPr>
          <p:cNvPr id="4" name="Content Placeholder 3" descr="Screen Shot 2016-10-16 at 1.06.21 PM.png">
            <a:hlinkClick r:id="rId2"/>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524" r="-10524"/>
          <a:stretch>
            <a:fillRect/>
          </a:stretch>
        </p:blipFill>
        <p:spPr>
          <a:xfrm>
            <a:off x="414867" y="1694216"/>
            <a:ext cx="8111712" cy="4655785"/>
          </a:xfrm>
        </p:spPr>
      </p:pic>
      <p:sp>
        <p:nvSpPr>
          <p:cNvPr id="5" name="TextBox 4"/>
          <p:cNvSpPr txBox="1"/>
          <p:nvPr/>
        </p:nvSpPr>
        <p:spPr>
          <a:xfrm>
            <a:off x="5827888" y="6026835"/>
            <a:ext cx="2370667" cy="646331"/>
          </a:xfrm>
          <a:prstGeom prst="rect">
            <a:avLst/>
          </a:prstGeom>
          <a:noFill/>
        </p:spPr>
        <p:txBody>
          <a:bodyPr wrap="square" rtlCol="0">
            <a:spAutoFit/>
          </a:bodyPr>
          <a:lstStyle/>
          <a:p>
            <a:r>
              <a:rPr lang="en-US" dirty="0" smtClean="0">
                <a:hlinkClick r:id="rId2"/>
              </a:rPr>
              <a:t>www.sparkfun.com</a:t>
            </a:r>
            <a:endParaRPr lang="en-US" dirty="0" smtClean="0"/>
          </a:p>
          <a:p>
            <a:endParaRPr lang="en-US" dirty="0"/>
          </a:p>
        </p:txBody>
      </p:sp>
    </p:spTree>
    <p:extLst>
      <p:ext uri="{BB962C8B-B14F-4D97-AF65-F5344CB8AC3E}">
        <p14:creationId xmlns:p14="http://schemas.microsoft.com/office/powerpoint/2010/main" val="2502637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Jeremy Blum Tutorial Series</a:t>
            </a:r>
            <a:endParaRPr lang="en-US" dirty="0"/>
          </a:p>
        </p:txBody>
      </p:sp>
      <p:pic>
        <p:nvPicPr>
          <p:cNvPr id="4" name="Content Placeholder 3" descr="Screen Shot 2016-10-14 at 10.37.1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972" r="40619" b="56010"/>
          <a:stretch/>
        </p:blipFill>
        <p:spPr>
          <a:xfrm>
            <a:off x="316089" y="2229873"/>
            <a:ext cx="3014133" cy="2638460"/>
          </a:xfrm>
        </p:spPr>
      </p:pic>
      <p:pic>
        <p:nvPicPr>
          <p:cNvPr id="5" name="Picture 4" descr="Screen Shot 2016-10-14 at 10.38.36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3" y="2243985"/>
            <a:ext cx="5038441" cy="3584222"/>
          </a:xfrm>
          <a:prstGeom prst="rect">
            <a:avLst/>
          </a:prstGeom>
        </p:spPr>
      </p:pic>
      <p:sp>
        <p:nvSpPr>
          <p:cNvPr id="6" name="TextBox 5"/>
          <p:cNvSpPr txBox="1"/>
          <p:nvPr/>
        </p:nvSpPr>
        <p:spPr>
          <a:xfrm>
            <a:off x="457200" y="4868333"/>
            <a:ext cx="2675467" cy="646331"/>
          </a:xfrm>
          <a:prstGeom prst="rect">
            <a:avLst/>
          </a:prstGeom>
          <a:noFill/>
        </p:spPr>
        <p:txBody>
          <a:bodyPr wrap="square" rtlCol="0">
            <a:spAutoFit/>
          </a:bodyPr>
          <a:lstStyle/>
          <a:p>
            <a:pPr algn="ctr"/>
            <a:r>
              <a:rPr lang="en-US" dirty="0" smtClean="0">
                <a:hlinkClick r:id="rId5"/>
              </a:rPr>
              <a:t>www.element14.com</a:t>
            </a:r>
            <a:endParaRPr lang="en-US" dirty="0" smtClean="0"/>
          </a:p>
          <a:p>
            <a:endParaRPr lang="en-US" dirty="0"/>
          </a:p>
        </p:txBody>
      </p:sp>
    </p:spTree>
    <p:extLst>
      <p:ext uri="{BB962C8B-B14F-4D97-AF65-F5344CB8AC3E}">
        <p14:creationId xmlns:p14="http://schemas.microsoft.com/office/powerpoint/2010/main" val="4288469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Website</a:t>
            </a:r>
            <a:endParaRPr lang="en-US" dirty="0"/>
          </a:p>
        </p:txBody>
      </p:sp>
      <p:pic>
        <p:nvPicPr>
          <p:cNvPr id="6" name="Content Placeholder 5" descr="Screen Shot 2016-10-16 at 1.15.27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l="-2729" r="-2729"/>
          <a:stretch>
            <a:fillRect/>
          </a:stretch>
        </p:blipFill>
        <p:spPr/>
      </p:pic>
    </p:spTree>
    <p:extLst>
      <p:ext uri="{BB962C8B-B14F-4D97-AF65-F5344CB8AC3E}">
        <p14:creationId xmlns:p14="http://schemas.microsoft.com/office/powerpoint/2010/main" val="3872131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instructables</a:t>
            </a:r>
            <a:endParaRPr lang="en-US" dirty="0"/>
          </a:p>
        </p:txBody>
      </p:sp>
      <p:pic>
        <p:nvPicPr>
          <p:cNvPr id="4" name="Content Placeholder 3" descr="Screen Shot 2016-10-16 at 1.19.14 PM.png">
            <a:hlinkClick r:id="rId2"/>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836" t="-3800" b="1381"/>
          <a:stretch/>
        </p:blipFill>
        <p:spPr>
          <a:xfrm>
            <a:off x="443089" y="1664016"/>
            <a:ext cx="8181536" cy="4516651"/>
          </a:xfrm>
        </p:spPr>
      </p:pic>
    </p:spTree>
    <p:extLst>
      <p:ext uri="{BB962C8B-B14F-4D97-AF65-F5344CB8AC3E}">
        <p14:creationId xmlns:p14="http://schemas.microsoft.com/office/powerpoint/2010/main" val="314259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3200" dirty="0" smtClean="0"/>
              <a:t>Dr. Lauren Cooper</a:t>
            </a:r>
          </a:p>
          <a:p>
            <a:r>
              <a:rPr lang="en-US" sz="3200" dirty="0" err="1" smtClean="0"/>
              <a:t>lcooper@mines.edu</a:t>
            </a:r>
            <a:endParaRPr lang="en-US" sz="3200" dirty="0"/>
          </a:p>
        </p:txBody>
      </p:sp>
      <p:sp>
        <p:nvSpPr>
          <p:cNvPr id="6" name="TextBox 5"/>
          <p:cNvSpPr txBox="1"/>
          <p:nvPr/>
        </p:nvSpPr>
        <p:spPr>
          <a:xfrm>
            <a:off x="1157111" y="3245556"/>
            <a:ext cx="6680200" cy="1569660"/>
          </a:xfrm>
          <a:prstGeom prst="rect">
            <a:avLst/>
          </a:prstGeom>
          <a:noFill/>
        </p:spPr>
        <p:txBody>
          <a:bodyPr wrap="square" rtlCol="0">
            <a:spAutoFit/>
          </a:bodyPr>
          <a:lstStyle/>
          <a:p>
            <a:r>
              <a:rPr lang="en-US" sz="4800" dirty="0" smtClean="0">
                <a:latin typeface="Chalkduster"/>
                <a:cs typeface="Chalkduster"/>
              </a:rPr>
              <a:t>Thank you for your participation!</a:t>
            </a:r>
            <a:endParaRPr lang="en-US" sz="4800" dirty="0">
              <a:latin typeface="Chalkduster"/>
              <a:cs typeface="Chalkduster"/>
            </a:endParaRPr>
          </a:p>
        </p:txBody>
      </p:sp>
    </p:spTree>
    <p:extLst>
      <p:ext uri="{BB962C8B-B14F-4D97-AF65-F5344CB8AC3E}">
        <p14:creationId xmlns:p14="http://schemas.microsoft.com/office/powerpoint/2010/main" val="1503801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92534" cy="1371600"/>
          </a:xfrm>
        </p:spPr>
        <p:txBody>
          <a:bodyPr>
            <a:normAutofit/>
          </a:bodyPr>
          <a:lstStyle/>
          <a:p>
            <a:r>
              <a:rPr lang="en-US" dirty="0" err="1" smtClean="0"/>
              <a:t>downLoad</a:t>
            </a:r>
            <a:r>
              <a:rPr lang="en-US" dirty="0" smtClean="0"/>
              <a:t> </a:t>
            </a:r>
            <a:r>
              <a:rPr lang="en-US" dirty="0" err="1" smtClean="0"/>
              <a:t>Arduino</a:t>
            </a:r>
            <a:r>
              <a:rPr lang="en-US" dirty="0" smtClean="0"/>
              <a:t> IDE </a:t>
            </a:r>
            <a:br>
              <a:rPr lang="en-US" dirty="0" smtClean="0"/>
            </a:br>
            <a:r>
              <a:rPr lang="en-US" sz="2000" dirty="0" smtClean="0"/>
              <a:t>(Integrated Development Environment)</a:t>
            </a:r>
            <a:endParaRPr lang="en-US" sz="2000" dirty="0"/>
          </a:p>
        </p:txBody>
      </p:sp>
      <p:pic>
        <p:nvPicPr>
          <p:cNvPr id="4" name="Content Placeholder 3" descr="Screen Shot 2016-10-07 at 6.05.5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9484" r="-6097"/>
          <a:stretch/>
        </p:blipFill>
        <p:spPr>
          <a:xfrm>
            <a:off x="2810933" y="1484849"/>
            <a:ext cx="5858960" cy="4929184"/>
          </a:xfrm>
        </p:spPr>
      </p:pic>
      <p:sp>
        <p:nvSpPr>
          <p:cNvPr id="5" name="TextBox 4"/>
          <p:cNvSpPr txBox="1"/>
          <p:nvPr/>
        </p:nvSpPr>
        <p:spPr>
          <a:xfrm>
            <a:off x="457199" y="2556933"/>
            <a:ext cx="2658534" cy="1938992"/>
          </a:xfrm>
          <a:prstGeom prst="rect">
            <a:avLst/>
          </a:prstGeom>
          <a:noFill/>
        </p:spPr>
        <p:txBody>
          <a:bodyPr wrap="square" rtlCol="0">
            <a:spAutoFit/>
          </a:bodyPr>
          <a:lstStyle/>
          <a:p>
            <a:r>
              <a:rPr lang="en-US" sz="4000" dirty="0" err="1"/>
              <a:t>a</a:t>
            </a:r>
            <a:r>
              <a:rPr lang="en-US" sz="4000" dirty="0" err="1" smtClean="0"/>
              <a:t>rduino.cc</a:t>
            </a:r>
            <a:r>
              <a:rPr lang="en-US" sz="4000" dirty="0" smtClean="0"/>
              <a:t>/en/main/software</a:t>
            </a:r>
            <a:endParaRPr lang="en-US" sz="4000" dirty="0"/>
          </a:p>
        </p:txBody>
      </p:sp>
    </p:spTree>
    <p:extLst>
      <p:ext uri="{BB962C8B-B14F-4D97-AF65-F5344CB8AC3E}">
        <p14:creationId xmlns:p14="http://schemas.microsoft.com/office/powerpoint/2010/main" val="288150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a:t>
            </a:r>
            <a:r>
              <a:rPr lang="en-US" dirty="0" err="1" smtClean="0"/>
              <a:t>RedBoard</a:t>
            </a:r>
            <a:r>
              <a:rPr lang="en-US" dirty="0" smtClean="0"/>
              <a:t> to your Computer</a:t>
            </a:r>
            <a:endParaRPr lang="en-US" dirty="0"/>
          </a:p>
        </p:txBody>
      </p:sp>
      <p:pic>
        <p:nvPicPr>
          <p:cNvPr id="4" name="Content Placeholder 3" descr="Screen Shot 2016-10-07 at 6.21.06 PM.png"/>
          <p:cNvPicPr>
            <a:picLocks noGrp="1" noChangeAspect="1"/>
          </p:cNvPicPr>
          <p:nvPr>
            <p:ph idx="1"/>
          </p:nvPr>
        </p:nvPicPr>
        <p:blipFill>
          <a:blip r:embed="rId3">
            <a:extLst>
              <a:ext uri="{28A0092B-C50C-407E-A947-70E740481C1C}">
                <a14:useLocalDpi xmlns:a14="http://schemas.microsoft.com/office/drawing/2010/main" val="0"/>
              </a:ext>
            </a:extLst>
          </a:blip>
          <a:srcRect t="3022" b="3022"/>
          <a:stretch>
            <a:fillRect/>
          </a:stretch>
        </p:blipFill>
        <p:spPr/>
      </p:pic>
    </p:spTree>
    <p:extLst>
      <p:ext uri="{BB962C8B-B14F-4D97-AF65-F5344CB8AC3E}">
        <p14:creationId xmlns:p14="http://schemas.microsoft.com/office/powerpoint/2010/main" val="224116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a:t>
            </a:r>
            <a:r>
              <a:rPr lang="en-US" dirty="0" err="1" smtClean="0"/>
              <a:t>Arduino</a:t>
            </a:r>
            <a:r>
              <a:rPr lang="en-US" dirty="0" smtClean="0"/>
              <a:t> Drivers</a:t>
            </a:r>
            <a:endParaRPr lang="en-US" dirty="0"/>
          </a:p>
        </p:txBody>
      </p:sp>
      <p:pic>
        <p:nvPicPr>
          <p:cNvPr id="4" name="Content Placeholder 3" descr="Screen Shot 2016-10-07 at 6.25.12 PM.png"/>
          <p:cNvPicPr>
            <a:picLocks noGrp="1" noChangeAspect="1"/>
          </p:cNvPicPr>
          <p:nvPr>
            <p:ph idx="1"/>
          </p:nvPr>
        </p:nvPicPr>
        <p:blipFill>
          <a:blip r:embed="rId3">
            <a:extLst>
              <a:ext uri="{28A0092B-C50C-407E-A947-70E740481C1C}">
                <a14:useLocalDpi xmlns:a14="http://schemas.microsoft.com/office/drawing/2010/main" val="0"/>
              </a:ext>
            </a:extLst>
          </a:blip>
          <a:srcRect l="-15788" r="-15788"/>
          <a:stretch>
            <a:fillRect/>
          </a:stretch>
        </p:blipFill>
        <p:spPr>
          <a:xfrm>
            <a:off x="13094" y="1634071"/>
            <a:ext cx="8216503" cy="4715931"/>
          </a:xfrm>
        </p:spPr>
      </p:pic>
    </p:spTree>
    <p:extLst>
      <p:ext uri="{BB962C8B-B14F-4D97-AF65-F5344CB8AC3E}">
        <p14:creationId xmlns:p14="http://schemas.microsoft.com/office/powerpoint/2010/main" val="392051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6429</TotalTime>
  <Words>4638</Words>
  <Application>Microsoft Office PowerPoint</Application>
  <PresentationFormat>On-screen Show (4:3)</PresentationFormat>
  <Paragraphs>465</Paragraphs>
  <Slides>69</Slides>
  <Notes>59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Essential</vt:lpstr>
      <vt:lpstr> Microcontrollers &amp; Electronics Basics  OR… </vt:lpstr>
      <vt:lpstr>Why Learn this?</vt:lpstr>
      <vt:lpstr>Arduino Microcontroller</vt:lpstr>
      <vt:lpstr>Redboard Microcontroller</vt:lpstr>
      <vt:lpstr>PowerPoint Presentation</vt:lpstr>
      <vt:lpstr>Arduino Uno</vt:lpstr>
      <vt:lpstr>downLoad Arduino IDE  (Integrated Development Environment)</vt:lpstr>
      <vt:lpstr>Connect RedBoard to your Computer</vt:lpstr>
      <vt:lpstr>Install Arduino Drivers</vt:lpstr>
      <vt:lpstr>OPEN arduino ide</vt:lpstr>
      <vt:lpstr>Select your Board</vt:lpstr>
      <vt:lpstr>Select Serial Device (Windows)</vt:lpstr>
      <vt:lpstr>Select Serial Device (Mac)</vt:lpstr>
      <vt:lpstr>DOWNLOAD Code</vt:lpstr>
      <vt:lpstr>KNOW the Arduino GUI</vt:lpstr>
      <vt:lpstr>KNOW the Arduino GUI</vt:lpstr>
      <vt:lpstr>KNOW the Arduino GUI</vt:lpstr>
      <vt:lpstr>KNOW the Arduino GUI</vt:lpstr>
      <vt:lpstr>KNOW the Arduino GUI</vt:lpstr>
      <vt:lpstr>KNOW the Arduino GUI</vt:lpstr>
      <vt:lpstr>KNOW the Arduino GUI</vt:lpstr>
      <vt:lpstr>KNOW the Arduino GUI</vt:lpstr>
      <vt:lpstr>KNOW the Arduino GUI</vt:lpstr>
      <vt:lpstr>What is a Circuit?</vt:lpstr>
      <vt:lpstr>breadboard</vt:lpstr>
      <vt:lpstr>Jumper Wire</vt:lpstr>
      <vt:lpstr>330 Ω Resistor</vt:lpstr>
      <vt:lpstr>10 kΩ Resistor</vt:lpstr>
      <vt:lpstr>potentiometer</vt:lpstr>
      <vt:lpstr>Light Emitting Diode (LED)</vt:lpstr>
      <vt:lpstr>Photo Resistor</vt:lpstr>
      <vt:lpstr>Temperature Sensor</vt:lpstr>
      <vt:lpstr>Arduino Pins</vt:lpstr>
      <vt:lpstr>Analog vs digital signals</vt:lpstr>
      <vt:lpstr>Analog to digital conversion</vt:lpstr>
      <vt:lpstr>Analog to digital conversion</vt:lpstr>
      <vt:lpstr>Circuit #1:  Blinking an LED</vt:lpstr>
      <vt:lpstr>Resistor Color Code</vt:lpstr>
      <vt:lpstr>Circuit Schematic</vt:lpstr>
      <vt:lpstr>Design it!</vt:lpstr>
      <vt:lpstr>PowerPoint Presentation</vt:lpstr>
      <vt:lpstr>Create the Sketch</vt:lpstr>
      <vt:lpstr>Circuit #2: Potentiometer</vt:lpstr>
      <vt:lpstr>Circuit schematic</vt:lpstr>
      <vt:lpstr>Design it!</vt:lpstr>
      <vt:lpstr>PowerPoint Presentation</vt:lpstr>
      <vt:lpstr>Create the sketch</vt:lpstr>
      <vt:lpstr>Circuit #3 photo resistor (light sensor)</vt:lpstr>
      <vt:lpstr>Resistive sensors &amp; Voltage Dividers</vt:lpstr>
      <vt:lpstr>Pulse Width Modulation</vt:lpstr>
      <vt:lpstr>Pulse Width Modulation (PWM)</vt:lpstr>
      <vt:lpstr>Circuit schematic</vt:lpstr>
      <vt:lpstr>Design it!</vt:lpstr>
      <vt:lpstr>PowerPoint Presentation</vt:lpstr>
      <vt:lpstr>CREATE THE SKETCH</vt:lpstr>
      <vt:lpstr>CREATE THE SKETCH</vt:lpstr>
      <vt:lpstr>CIRCUIT #4: TEMPERATURE SENSOR</vt:lpstr>
      <vt:lpstr>CIRCUIT SCHEMATIC</vt:lpstr>
      <vt:lpstr>Design it!</vt:lpstr>
      <vt:lpstr>PowerPoint Presentation</vt:lpstr>
      <vt:lpstr>Create the sketch</vt:lpstr>
      <vt:lpstr>Output Voltage vs. Temperature for TMP36</vt:lpstr>
      <vt:lpstr>Congratulations!</vt:lpstr>
      <vt:lpstr>Where to go from Here?</vt:lpstr>
      <vt:lpstr>Sparkfun</vt:lpstr>
      <vt:lpstr>Jeremy Blum Tutorial Series</vt:lpstr>
      <vt:lpstr>Arduino Website</vt:lpstr>
      <vt:lpstr>instructables</vt:lpstr>
      <vt:lpstr>Questions</vt:lpstr>
    </vt:vector>
  </TitlesOfParts>
  <Company>Colorado School of Mines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Arduino</dc:title>
  <dc:creator>Lauren Cooper</dc:creator>
  <cp:lastModifiedBy>Theryn Ridge</cp:lastModifiedBy>
  <cp:revision>177</cp:revision>
  <dcterms:created xsi:type="dcterms:W3CDTF">2016-10-07T04:20:40Z</dcterms:created>
  <dcterms:modified xsi:type="dcterms:W3CDTF">2017-03-14T20:08:13Z</dcterms:modified>
</cp:coreProperties>
</file>