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459" r:id="rId3"/>
    <p:sldId id="435" r:id="rId4"/>
    <p:sldId id="369" r:id="rId5"/>
    <p:sldId id="463" r:id="rId6"/>
    <p:sldId id="473" r:id="rId7"/>
    <p:sldId id="474" r:id="rId8"/>
    <p:sldId id="464" r:id="rId9"/>
    <p:sldId id="475" r:id="rId10"/>
    <p:sldId id="476" r:id="rId11"/>
    <p:sldId id="477" r:id="rId12"/>
    <p:sldId id="465" r:id="rId13"/>
    <p:sldId id="394" r:id="rId14"/>
    <p:sldId id="478" r:id="rId15"/>
    <p:sldId id="489" r:id="rId16"/>
    <p:sldId id="490" r:id="rId17"/>
    <p:sldId id="481" r:id="rId18"/>
    <p:sldId id="274" r:id="rId19"/>
    <p:sldId id="491" r:id="rId20"/>
    <p:sldId id="468" r:id="rId21"/>
    <p:sldId id="469" r:id="rId22"/>
    <p:sldId id="470" r:id="rId23"/>
    <p:sldId id="471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1" autoAdjust="0"/>
    <p:restoredTop sz="90599" autoAdjust="0"/>
  </p:normalViewPr>
  <p:slideViewPr>
    <p:cSldViewPr snapToGrid="0">
      <p:cViewPr>
        <p:scale>
          <a:sx n="70" d="100"/>
          <a:sy n="70" d="100"/>
        </p:scale>
        <p:origin x="-600" y="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6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53F11DC-C409-425E-89EA-AA282E7C5C8C}" type="datetimeFigureOut">
              <a:rPr lang="en-US"/>
              <a:pPr>
                <a:defRPr/>
              </a:pPr>
              <a:t>4/22/2014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2F5A69D-8662-4E33-AC3A-9DC92653EC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778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beginning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5A69D-8662-4E33-AC3A-9DC92653ECA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461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60AE3-4B61-4419-8F27-24C7DE7F8916}" type="datetimeFigureOut">
              <a:rPr lang="en-US"/>
              <a:pPr>
                <a:defRPr/>
              </a:pPr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5A5BA-4565-4E6F-992E-A98CC7825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3027C-A1F3-4DD0-A049-A4254B1BFC93}" type="datetimeFigureOut">
              <a:rPr lang="en-US"/>
              <a:pPr>
                <a:defRPr/>
              </a:pPr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7E381-2FFA-4BB1-AED2-E716A3CB81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3FCB9-67E7-4C67-AF1B-AFF86B55D117}" type="datetimeFigureOut">
              <a:rPr lang="en-US"/>
              <a:pPr>
                <a:defRPr/>
              </a:pPr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8460F-0C24-4B5F-8690-1B0F6D370D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60AE3-4B61-4419-8F27-24C7DE7F89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5A5BA-4565-4E6F-992E-A98CC782529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259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AE5CF-99FD-487D-B6E6-6F9C982A016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69F5F-3DFB-4D96-8184-6B7196A46EA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123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0B474-345E-4BC7-975A-6DA0AA7D0E4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EA609-0E6F-4AF4-90F4-62410918EE1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422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33B49-8FD3-46B3-B540-D3194879C4E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82F48-654C-477D-A6CA-3238E63ADE2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965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72085-AE72-4638-9795-5CE3CBD961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4E378-D7AD-482A-9840-DB374FCE0E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965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87A89-FD64-49D3-A312-AB46BB15BA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9C3D6-69B1-4D90-B8E3-87E5B37073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8172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11FC2-BCCD-49C7-A682-4C6C6BA0CA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2B268-8147-4544-AFD9-45EDE850DE9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592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E1D41-E4C4-4D6F-9088-64AB4DCBB6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B0654-BD13-472F-8329-15162138DB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91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AE5CF-99FD-487D-B6E6-6F9C982A0164}" type="datetimeFigureOut">
              <a:rPr lang="en-US"/>
              <a:pPr>
                <a:defRPr/>
              </a:pPr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69F5F-3DFB-4D96-8184-6B7196A46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373A8-35F7-406D-8F10-F79CC5043D7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3B81D-1121-406B-A347-17593EA55F7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069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3027C-A1F3-4DD0-A049-A4254B1BFC9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7E381-2FFA-4BB1-AED2-E716A3CB812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684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3FCB9-67E7-4C67-AF1B-AFF86B55D11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8460F-0C24-4B5F-8690-1B0F6D370D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97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0B474-345E-4BC7-975A-6DA0AA7D0E46}" type="datetimeFigureOut">
              <a:rPr lang="en-US"/>
              <a:pPr>
                <a:defRPr/>
              </a:pPr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EA609-0E6F-4AF4-90F4-62410918EE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33B49-8FD3-46B3-B540-D3194879C4ED}" type="datetimeFigureOut">
              <a:rPr lang="en-US"/>
              <a:pPr>
                <a:defRPr/>
              </a:pPr>
              <a:t>4/22/2014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82F48-654C-477D-A6CA-3238E63ADE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72085-AE72-4638-9795-5CE3CBD96133}" type="datetimeFigureOut">
              <a:rPr lang="en-US"/>
              <a:pPr>
                <a:defRPr/>
              </a:pPr>
              <a:t>4/22/2014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4E378-D7AD-482A-9840-DB374FCE0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87A89-FD64-49D3-A312-AB46BB15BA4B}" type="datetimeFigureOut">
              <a:rPr lang="en-US"/>
              <a:pPr>
                <a:defRPr/>
              </a:pPr>
              <a:t>4/22/2014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9C3D6-69B1-4D90-B8E3-87E5B3707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11FC2-BCCD-49C7-A682-4C6C6BA0CAFB}" type="datetimeFigureOut">
              <a:rPr lang="en-US"/>
              <a:pPr>
                <a:defRPr/>
              </a:pPr>
              <a:t>4/22/2014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2B268-8147-4544-AFD9-45EDE850DE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E1D41-E4C4-4D6F-9088-64AB4DCBB6C9}" type="datetimeFigureOut">
              <a:rPr lang="en-US"/>
              <a:pPr>
                <a:defRPr/>
              </a:pPr>
              <a:t>4/22/2014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B0654-BD13-472F-8329-15162138DB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373A8-35F7-406D-8F10-F79CC5043D79}" type="datetimeFigureOut">
              <a:rPr lang="en-US"/>
              <a:pPr>
                <a:defRPr/>
              </a:pPr>
              <a:t>4/22/2014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3B81D-1121-406B-A347-17593EA55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AFF8C4A-B642-40B5-B2BC-EEDB245A1AFB}" type="datetimeFigureOut">
              <a:rPr lang="en-US"/>
              <a:pPr>
                <a:defRPr/>
              </a:pPr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99095C-AC6B-4B36-9D0C-DC6202B39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2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AFF8C4A-B642-40B5-B2BC-EEDB245A1A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99095C-AC6B-4B36-9D0C-DC6202B39C3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590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2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7.png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7.png"/><Relationship Id="rId26" Type="http://schemas.openxmlformats.org/officeDocument/2006/relationships/image" Target="../media/image45.gif"/><Relationship Id="rId3" Type="http://schemas.openxmlformats.org/officeDocument/2006/relationships/image" Target="../media/image24.png"/><Relationship Id="rId21" Type="http://schemas.openxmlformats.org/officeDocument/2006/relationships/image" Target="../media/image40.gif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microsoft.com/office/2007/relationships/hdphoto" Target="../media/hdphoto9.wdp"/><Relationship Id="rId25" Type="http://schemas.openxmlformats.org/officeDocument/2006/relationships/image" Target="../media/image44.png"/><Relationship Id="rId2" Type="http://schemas.openxmlformats.org/officeDocument/2006/relationships/image" Target="../media/image23.png"/><Relationship Id="rId16" Type="http://schemas.openxmlformats.org/officeDocument/2006/relationships/image" Target="../media/image36.png"/><Relationship Id="rId20" Type="http://schemas.openxmlformats.org/officeDocument/2006/relationships/image" Target="../media/image39.png"/><Relationship Id="rId29" Type="http://schemas.microsoft.com/office/2007/relationships/hdphoto" Target="../media/hdphoto10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24" Type="http://schemas.openxmlformats.org/officeDocument/2006/relationships/image" Target="../media/image43.gif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23" Type="http://schemas.openxmlformats.org/officeDocument/2006/relationships/image" Target="../media/image42.jpeg"/><Relationship Id="rId28" Type="http://schemas.openxmlformats.org/officeDocument/2006/relationships/image" Target="../media/image47.png"/><Relationship Id="rId10" Type="http://schemas.openxmlformats.org/officeDocument/2006/relationships/image" Target="../media/image30.png"/><Relationship Id="rId19" Type="http://schemas.openxmlformats.org/officeDocument/2006/relationships/image" Target="../media/image38.png"/><Relationship Id="rId31" Type="http://schemas.openxmlformats.org/officeDocument/2006/relationships/image" Target="../media/image49.png"/><Relationship Id="rId4" Type="http://schemas.microsoft.com/office/2007/relationships/hdphoto" Target="../media/hdphoto8.wdp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41.png"/><Relationship Id="rId27" Type="http://schemas.openxmlformats.org/officeDocument/2006/relationships/image" Target="../media/image46.jpeg"/><Relationship Id="rId30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inside.mines.edu/~whereman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hyperlink" Target="http://www4.clustrmaps.com/counter/maps.php?url=http://inside.mines.edu/~wherema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5.wdp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Workstudy\Hereman\dh-presentation\Background and Border\Theme5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89631" cy="695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0" y="1267718"/>
            <a:ext cx="9144000" cy="543123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endParaRPr lang="en-US" sz="4000" b="1" dirty="0" smtClean="0">
              <a:solidFill>
                <a:schemeClr val="tx2"/>
              </a:solidFill>
            </a:endParaRPr>
          </a:p>
          <a:p>
            <a:pPr marL="0" indent="0" algn="ctr">
              <a:spcBef>
                <a:spcPts val="0"/>
              </a:spcBef>
              <a:buFont typeface="Arial" charset="0"/>
              <a:buNone/>
            </a:pPr>
            <a:r>
              <a:rPr lang="en-US" sz="4000" b="1" dirty="0" smtClean="0">
                <a:solidFill>
                  <a:schemeClr val="tx2"/>
                </a:solidFill>
              </a:rPr>
              <a:t>Presentation at AIMS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4000" b="1" dirty="0" smtClean="0"/>
              <a:t>Willy </a:t>
            </a:r>
            <a:r>
              <a:rPr lang="en-US" sz="4000" b="1" dirty="0" err="1"/>
              <a:t>Hereman</a:t>
            </a:r>
            <a:endParaRPr lang="en-US" sz="4000" b="1" dirty="0"/>
          </a:p>
          <a:p>
            <a:pPr marL="0" indent="0" algn="ctr">
              <a:spcBef>
                <a:spcPts val="0"/>
              </a:spcBef>
              <a:buFont typeface="Arial" charset="0"/>
              <a:buNone/>
            </a:pPr>
            <a:endParaRPr lang="en-US" sz="2800" dirty="0"/>
          </a:p>
          <a:p>
            <a:pPr marL="0" indent="0" algn="ctr">
              <a:spcBef>
                <a:spcPts val="0"/>
              </a:spcBef>
              <a:buFont typeface="Arial" charset="0"/>
              <a:buNone/>
            </a:pPr>
            <a:r>
              <a:rPr lang="en-US" sz="2800" dirty="0" smtClean="0"/>
              <a:t>Department of Applied Mathematics and Statistics</a:t>
            </a:r>
          </a:p>
          <a:p>
            <a:pPr marL="0" indent="0" algn="ctr">
              <a:spcBef>
                <a:spcPts val="0"/>
              </a:spcBef>
              <a:buFont typeface="Arial" charset="0"/>
              <a:buNone/>
            </a:pPr>
            <a:r>
              <a:rPr lang="en-US" sz="2600" dirty="0" smtClean="0"/>
              <a:t>Colorado School of </a:t>
            </a:r>
            <a:r>
              <a:rPr lang="en-US" sz="2600" dirty="0" smtClean="0"/>
              <a:t>Mines</a:t>
            </a:r>
          </a:p>
          <a:p>
            <a:pPr marL="0" indent="0" algn="ctr">
              <a:spcBef>
                <a:spcPts val="0"/>
              </a:spcBef>
              <a:buFont typeface="Arial" charset="0"/>
              <a:buNone/>
            </a:pPr>
            <a:r>
              <a:rPr lang="en-US" sz="2600" dirty="0" smtClean="0"/>
              <a:t>Golden</a:t>
            </a:r>
            <a:r>
              <a:rPr lang="en-US" sz="2600" dirty="0" smtClean="0"/>
              <a:t>, CO </a:t>
            </a:r>
            <a:r>
              <a:rPr lang="en-US" sz="2600" dirty="0" smtClean="0"/>
              <a:t>80401</a:t>
            </a:r>
          </a:p>
          <a:p>
            <a:pPr marL="0" indent="0" algn="ctr">
              <a:spcBef>
                <a:spcPts val="0"/>
              </a:spcBef>
              <a:buFont typeface="Arial" charset="0"/>
              <a:buNone/>
            </a:pPr>
            <a:r>
              <a:rPr lang="en-US" sz="2600" dirty="0" smtClean="0"/>
              <a:t>USA</a:t>
            </a:r>
            <a:endParaRPr lang="en-US" sz="2600" dirty="0" smtClean="0"/>
          </a:p>
          <a:p>
            <a:pPr marL="0" indent="0" algn="ctr">
              <a:spcBef>
                <a:spcPts val="0"/>
              </a:spcBef>
              <a:buFont typeface="Arial" charset="0"/>
              <a:buNone/>
            </a:pPr>
            <a:endParaRPr lang="en-US" sz="2600" dirty="0" smtClean="0"/>
          </a:p>
          <a:p>
            <a:pPr marL="0" indent="0" algn="ctr">
              <a:spcBef>
                <a:spcPts val="0"/>
              </a:spcBef>
              <a:buFont typeface="Arial" charset="0"/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Tuesday, April 22, 2014, </a:t>
            </a:r>
            <a:r>
              <a:rPr lang="en-US" sz="2000" dirty="0" smtClean="0">
                <a:solidFill>
                  <a:srgbClr val="FF0000"/>
                </a:solidFill>
              </a:rPr>
              <a:t>16:10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0" indent="0">
              <a:buFont typeface="Arial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28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80" y="192750"/>
            <a:ext cx="8229600" cy="1143000"/>
          </a:xfrm>
        </p:spPr>
        <p:txBody>
          <a:bodyPr/>
          <a:lstStyle/>
          <a:p>
            <a:pPr algn="l"/>
            <a:r>
              <a:rPr lang="en-US" sz="3600" dirty="0" smtClean="0"/>
              <a:t>At </a:t>
            </a:r>
            <a:r>
              <a:rPr lang="en-US" sz="3600" dirty="0" smtClean="0"/>
              <a:t>UW-Madison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073" y="1524000"/>
            <a:ext cx="8511510" cy="4525963"/>
          </a:xfrm>
        </p:spPr>
        <p:txBody>
          <a:bodyPr/>
          <a:lstStyle/>
          <a:p>
            <a:pPr>
              <a:buNone/>
            </a:pPr>
            <a:endParaRPr lang="en-US" b="1" dirty="0" smtClean="0"/>
          </a:p>
          <a:p>
            <a:endParaRPr lang="en-US" dirty="0"/>
          </a:p>
        </p:txBody>
      </p:sp>
      <p:sp>
        <p:nvSpPr>
          <p:cNvPr id="4" name="Subtitle 5"/>
          <p:cNvSpPr txBox="1">
            <a:spLocks/>
          </p:cNvSpPr>
          <p:nvPr/>
        </p:nvSpPr>
        <p:spPr bwMode="auto">
          <a:xfrm>
            <a:off x="457200" y="1192050"/>
            <a:ext cx="8129588" cy="455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pPr indent="-4572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Started using </a:t>
            </a:r>
            <a:r>
              <a:rPr lang="en-US" b="1" dirty="0" smtClean="0">
                <a:solidFill>
                  <a:schemeClr val="tx1"/>
                </a:solidFill>
                <a:latin typeface="+mj-lt"/>
              </a:rPr>
              <a:t>symbolic software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Macsyma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) </a:t>
            </a:r>
          </a:p>
          <a:p>
            <a:pPr marL="457200" indent="-4572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Wrote code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for </a:t>
            </a:r>
            <a:r>
              <a:rPr lang="en-US" b="1" dirty="0" err="1">
                <a:solidFill>
                  <a:schemeClr val="tx1"/>
                </a:solidFill>
                <a:latin typeface="+mj-lt"/>
              </a:rPr>
              <a:t>integrability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 testing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of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nonlinear differential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equations (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Painlevé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test)</a:t>
            </a:r>
          </a:p>
          <a:p>
            <a:pPr marL="457200" indent="-4572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Research on </a:t>
            </a:r>
            <a:r>
              <a:rPr lang="en-US" b="1" dirty="0" smtClean="0">
                <a:solidFill>
                  <a:schemeClr val="tx1"/>
                </a:solidFill>
                <a:latin typeface="+mj-lt"/>
              </a:rPr>
              <a:t>nonlinear wave phenomena</a:t>
            </a:r>
          </a:p>
          <a:p>
            <a:pPr marL="457200" indent="-4572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chemeClr val="tx1"/>
                </a:solidFill>
                <a:latin typeface="+mj-lt"/>
              </a:rPr>
              <a:t>Lie symmetries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(CRM, Montréal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) </a:t>
            </a: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pPr marL="457200" indent="-4572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Taught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linear and nonlinear </a:t>
            </a:r>
            <a:r>
              <a:rPr lang="en-US" b="1" dirty="0" smtClean="0">
                <a:solidFill>
                  <a:schemeClr val="tx1"/>
                </a:solidFill>
                <a:latin typeface="+mj-lt"/>
              </a:rPr>
              <a:t>waves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calculus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of variations and control theory </a:t>
            </a:r>
          </a:p>
          <a:p>
            <a:pPr marL="457200" indent="-4572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Taught differential equations and linear algebra</a:t>
            </a:r>
          </a:p>
          <a:p>
            <a:pPr marL="457200" indent="-4572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200195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0809" y="-4583433"/>
            <a:ext cx="39004875" cy="2530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0" r="100000">
                        <a14:foregroundMark x1="73709" y1="59844" x2="73709" y2="59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59"/>
          <a:stretch/>
        </p:blipFill>
        <p:spPr bwMode="auto">
          <a:xfrm>
            <a:off x="3220872" y="2555394"/>
            <a:ext cx="616456" cy="106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urved Connector 2"/>
          <p:cNvCxnSpPr/>
          <p:nvPr/>
        </p:nvCxnSpPr>
        <p:spPr>
          <a:xfrm rot="10800000" flipV="1">
            <a:off x="3863344" y="2914650"/>
            <a:ext cx="1689253" cy="476249"/>
          </a:xfrm>
          <a:prstGeom prst="curvedConnector3">
            <a:avLst/>
          </a:prstGeom>
          <a:ln>
            <a:tailEnd type="triangle" w="med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68" b="72740" l="41211" r="98438">
                        <a14:foregroundMark x1="58008" y1="28493" x2="58008" y2="28493"/>
                        <a14:foregroundMark x1="64453" y1="29041" x2="64453" y2="29041"/>
                        <a14:foregroundMark x1="48242" y1="29315" x2="48242" y2="29315"/>
                        <a14:foregroundMark x1="53320" y1="28219" x2="53320" y2="28219"/>
                        <a14:foregroundMark x1="64648" y1="31096" x2="64648" y2="31096"/>
                        <a14:foregroundMark x1="58594" y1="65616" x2="58594" y2="65616"/>
                        <a14:foregroundMark x1="60547" y1="65753" x2="60547" y2="65753"/>
                        <a14:foregroundMark x1="43945" y1="65205" x2="43945" y2="65205"/>
                        <a14:foregroundMark x1="43750" y1="64658" x2="43750" y2="64658"/>
                        <a14:foregroundMark x1="45508" y1="66849" x2="45508" y2="66849"/>
                        <a14:foregroundMark x1="73633" y1="29589" x2="73633" y2="295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122" t="22340" b="33851"/>
          <a:stretch/>
        </p:blipFill>
        <p:spPr bwMode="auto">
          <a:xfrm>
            <a:off x="5536815" y="2551093"/>
            <a:ext cx="451615" cy="48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905" y="3059114"/>
            <a:ext cx="506412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Curved Connector 6"/>
          <p:cNvCxnSpPr>
            <a:stCxn id="2050" idx="2"/>
          </p:cNvCxnSpPr>
          <p:nvPr/>
        </p:nvCxnSpPr>
        <p:spPr>
          <a:xfrm rot="5400000" flipH="1" flipV="1">
            <a:off x="5334648" y="3180415"/>
            <a:ext cx="560387" cy="257462"/>
          </a:xfrm>
          <a:prstGeom prst="curvedConnector3">
            <a:avLst>
              <a:gd name="adj1" fmla="val -40793"/>
            </a:avLst>
          </a:prstGeom>
          <a:ln>
            <a:headEnd type="none" w="lg" len="lg"/>
            <a:tailEnd type="triangle" w="sm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063933"/>
      </p:ext>
    </p:extLst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046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Colorado School of Mines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79" y="1585033"/>
            <a:ext cx="1524000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90" y="3577234"/>
            <a:ext cx="3177540" cy="2910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673" y="1432633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D:\data\pictures\Graduation2011\IMG_446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036" y="3715918"/>
            <a:ext cx="3512543" cy="263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1383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98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Colorado School of Mines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66" y="1547884"/>
            <a:ext cx="9007434" cy="4551218"/>
          </a:xfrm>
        </p:spPr>
        <p:txBody>
          <a:bodyPr/>
          <a:lstStyle/>
          <a:p>
            <a:pPr marL="0" indent="0">
              <a:buNone/>
            </a:pPr>
            <a:endParaRPr lang="en-US" sz="2800" dirty="0" smtClean="0"/>
          </a:p>
          <a:p>
            <a:r>
              <a:rPr lang="en-US" dirty="0"/>
              <a:t>Head </a:t>
            </a:r>
            <a:r>
              <a:rPr lang="en-US" dirty="0" smtClean="0"/>
              <a:t>Appl. </a:t>
            </a:r>
            <a:r>
              <a:rPr lang="en-US" dirty="0" err="1" smtClean="0"/>
              <a:t>Maths</a:t>
            </a:r>
            <a:r>
              <a:rPr lang="en-US" dirty="0" smtClean="0"/>
              <a:t> &amp; Stats  August </a:t>
            </a:r>
            <a:r>
              <a:rPr lang="en-US" dirty="0"/>
              <a:t>2012- present</a:t>
            </a:r>
          </a:p>
          <a:p>
            <a:r>
              <a:rPr lang="en-US" dirty="0"/>
              <a:t>Interim Head of AMS     August 2011-August 2012</a:t>
            </a:r>
          </a:p>
          <a:p>
            <a:r>
              <a:rPr lang="en-US" dirty="0"/>
              <a:t>Professor                          1998-present</a:t>
            </a:r>
          </a:p>
          <a:p>
            <a:r>
              <a:rPr lang="en-US" dirty="0"/>
              <a:t>Tenured                            1995</a:t>
            </a:r>
          </a:p>
          <a:p>
            <a:r>
              <a:rPr lang="en-US" dirty="0" smtClean="0"/>
              <a:t>Associate Professor        1989-1998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3057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997" y="203113"/>
            <a:ext cx="8229600" cy="1143000"/>
          </a:xfrm>
        </p:spPr>
        <p:txBody>
          <a:bodyPr/>
          <a:lstStyle/>
          <a:p>
            <a:r>
              <a:rPr lang="en-US" sz="4000" dirty="0"/>
              <a:t>A</a:t>
            </a:r>
            <a:r>
              <a:rPr lang="en-US" sz="4000" dirty="0" smtClean="0"/>
              <a:t>t the Colorado School of Mines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Taught 22 </a:t>
            </a:r>
            <a:r>
              <a:rPr lang="en-US" sz="2800" b="1" dirty="0">
                <a:solidFill>
                  <a:prstClr val="black"/>
                </a:solidFill>
              </a:rPr>
              <a:t>different </a:t>
            </a:r>
            <a:r>
              <a:rPr lang="en-US" sz="2800" dirty="0">
                <a:solidFill>
                  <a:prstClr val="black"/>
                </a:solidFill>
              </a:rPr>
              <a:t>courses </a:t>
            </a:r>
            <a:r>
              <a:rPr lang="en-US" sz="2800" dirty="0" smtClean="0">
                <a:solidFill>
                  <a:prstClr val="black"/>
                </a:solidFill>
              </a:rPr>
              <a:t>(</a:t>
            </a:r>
            <a:r>
              <a:rPr lang="en-US" sz="2800" dirty="0" smtClean="0">
                <a:solidFill>
                  <a:srgbClr val="FF0000"/>
                </a:solidFill>
              </a:rPr>
              <a:t>I enjoy teaching!</a:t>
            </a:r>
            <a:r>
              <a:rPr lang="en-US" sz="2800" dirty="0" smtClean="0">
                <a:solidFill>
                  <a:prstClr val="black"/>
                </a:solidFill>
              </a:rPr>
              <a:t>)</a:t>
            </a:r>
            <a:endParaRPr lang="en-US" sz="2800" dirty="0">
              <a:solidFill>
                <a:prstClr val="black"/>
              </a:solidFill>
            </a:endParaRPr>
          </a:p>
          <a:p>
            <a:pPr marL="457200" lvl="0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prstClr val="black"/>
                </a:solidFill>
              </a:rPr>
              <a:t>Specialty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courses: </a:t>
            </a:r>
            <a:r>
              <a:rPr lang="en-US" sz="2800" dirty="0">
                <a:solidFill>
                  <a:prstClr val="black"/>
                </a:solidFill>
              </a:rPr>
              <a:t>wavelets, nonlinear waves, modeling with symbolic software (</a:t>
            </a:r>
            <a:r>
              <a:rPr lang="en-US" sz="2800" dirty="0" err="1">
                <a:solidFill>
                  <a:prstClr val="black"/>
                </a:solidFill>
              </a:rPr>
              <a:t>Mathematica</a:t>
            </a:r>
            <a:r>
              <a:rPr lang="en-US" sz="2800" dirty="0">
                <a:solidFill>
                  <a:prstClr val="black"/>
                </a:solidFill>
              </a:rPr>
              <a:t>) </a:t>
            </a:r>
            <a:endParaRPr lang="en-US" sz="2800" dirty="0" smtClean="0">
              <a:solidFill>
                <a:prstClr val="black"/>
              </a:solidFill>
            </a:endParaRPr>
          </a:p>
          <a:p>
            <a:pPr marL="457200" lvl="0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b="1" dirty="0" smtClean="0"/>
              <a:t>3 </a:t>
            </a:r>
            <a:r>
              <a:rPr lang="en-US" sz="3000" b="1" dirty="0"/>
              <a:t>PhD </a:t>
            </a:r>
            <a:r>
              <a:rPr lang="en-US" sz="3000" dirty="0"/>
              <a:t>students (academics in Irbid, Jordan, Ankara, Turkey, and Chadron, </a:t>
            </a:r>
            <a:r>
              <a:rPr lang="en-US" sz="3000" dirty="0" smtClean="0"/>
              <a:t>Nebraska)</a:t>
            </a:r>
          </a:p>
          <a:p>
            <a:pPr marL="457200" lvl="0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b="1" dirty="0"/>
              <a:t>8</a:t>
            </a:r>
            <a:r>
              <a:rPr lang="en-US" sz="3000" b="1" dirty="0" smtClean="0"/>
              <a:t> </a:t>
            </a:r>
            <a:r>
              <a:rPr lang="en-US" sz="3000" b="1" dirty="0"/>
              <a:t>Master </a:t>
            </a:r>
            <a:r>
              <a:rPr lang="en-US" sz="3000" dirty="0" smtClean="0"/>
              <a:t>students</a:t>
            </a:r>
          </a:p>
          <a:p>
            <a:pPr marL="457200" lvl="0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/>
              <a:t>Currently</a:t>
            </a:r>
            <a:r>
              <a:rPr lang="en-US" sz="3000" dirty="0"/>
              <a:t>: </a:t>
            </a:r>
            <a:r>
              <a:rPr lang="en-US" sz="3000" dirty="0" smtClean="0"/>
              <a:t> </a:t>
            </a:r>
            <a:r>
              <a:rPr lang="en-US" sz="3000" b="1" dirty="0" smtClean="0"/>
              <a:t>1 </a:t>
            </a:r>
            <a:r>
              <a:rPr lang="en-US" sz="3000" b="1" dirty="0"/>
              <a:t>PhD </a:t>
            </a:r>
            <a:endParaRPr lang="en-US" sz="3000" dirty="0" smtClean="0"/>
          </a:p>
          <a:p>
            <a:pPr marL="457200" lvl="0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/>
              <a:t>42 </a:t>
            </a:r>
            <a:r>
              <a:rPr lang="en-US" sz="3000" dirty="0"/>
              <a:t>R</a:t>
            </a:r>
            <a:r>
              <a:rPr lang="en-US" sz="3000" dirty="0" smtClean="0"/>
              <a:t>esearch Experiences for Undergraduate (</a:t>
            </a:r>
            <a:r>
              <a:rPr lang="en-US" sz="3000" b="1" dirty="0" smtClean="0"/>
              <a:t>REU</a:t>
            </a:r>
            <a:r>
              <a:rPr lang="en-US" sz="3000" dirty="0" smtClean="0"/>
              <a:t>) students  (20</a:t>
            </a:r>
            <a:r>
              <a:rPr lang="en-US" sz="3000" dirty="0"/>
              <a:t>% female)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19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558" y="136477"/>
            <a:ext cx="7376709" cy="1132929"/>
          </a:xfrm>
        </p:spPr>
        <p:txBody>
          <a:bodyPr/>
          <a:lstStyle/>
          <a:p>
            <a:r>
              <a:rPr lang="en-US" sz="4000" dirty="0"/>
              <a:t>A</a:t>
            </a:r>
            <a:r>
              <a:rPr lang="en-US" sz="4000" dirty="0" smtClean="0"/>
              <a:t>t the Colorado School of Mines</a:t>
            </a:r>
            <a:endParaRPr lang="en-US" sz="4000" dirty="0"/>
          </a:p>
        </p:txBody>
      </p:sp>
      <p:sp>
        <p:nvSpPr>
          <p:cNvPr id="4" name="Subtitle 5"/>
          <p:cNvSpPr txBox="1">
            <a:spLocks noGrp="1"/>
          </p:cNvSpPr>
          <p:nvPr>
            <p:ph idx="1"/>
          </p:nvPr>
        </p:nvSpPr>
        <p:spPr bwMode="auto">
          <a:xfrm>
            <a:off x="457200" y="110887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endParaRPr lang="en-US" sz="2800" dirty="0" smtClean="0">
              <a:solidFill>
                <a:schemeClr val="tx1"/>
              </a:solidFill>
              <a:latin typeface="+mj-lt"/>
            </a:endParaRPr>
          </a:p>
          <a:p>
            <a:pPr marL="457200" indent="-4572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Scattering of </a:t>
            </a: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waves 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from rough surfaces</a:t>
            </a:r>
          </a:p>
          <a:p>
            <a:pPr marL="457200" indent="-4572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Theory and applications of 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wavelets </a:t>
            </a:r>
          </a:p>
          <a:p>
            <a:pPr marL="457200" indent="-4572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err="1" smtClean="0">
                <a:solidFill>
                  <a:schemeClr val="tx1"/>
                </a:solidFill>
                <a:latin typeface="+mj-lt"/>
              </a:rPr>
              <a:t>Integrability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and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 exact solutions </a:t>
            </a: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of nonlinear PDEs</a:t>
            </a:r>
          </a:p>
          <a:p>
            <a:pPr marL="457200" indent="-4572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Symmetries</a:t>
            </a: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 and 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conservation laws</a:t>
            </a:r>
          </a:p>
          <a:p>
            <a:pPr marL="457200" indent="-4572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Best known for my </a:t>
            </a:r>
            <a:r>
              <a:rPr lang="en-US" sz="2800" dirty="0" err="1" smtClean="0">
                <a:solidFill>
                  <a:schemeClr val="tx1"/>
                </a:solidFill>
                <a:latin typeface="+mj-lt"/>
              </a:rPr>
              <a:t>Mathematica</a:t>
            </a: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codes </a:t>
            </a: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for nonlinear differential and lattices equations</a:t>
            </a:r>
          </a:p>
        </p:txBody>
      </p:sp>
    </p:spTree>
    <p:extLst>
      <p:ext uri="{BB962C8B-B14F-4D97-AF65-F5344CB8AC3E}">
        <p14:creationId xmlns:p14="http://schemas.microsoft.com/office/powerpoint/2010/main" val="142998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55" y="-12298"/>
            <a:ext cx="121729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1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77" r="17158"/>
          <a:stretch/>
        </p:blipFill>
        <p:spPr bwMode="auto">
          <a:xfrm>
            <a:off x="5358526" y="1828499"/>
            <a:ext cx="1345656" cy="2000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314" y="0"/>
            <a:ext cx="1507331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677" y="3829028"/>
            <a:ext cx="1280599" cy="194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526" y="4762"/>
            <a:ext cx="1333500" cy="1826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165" y="3087507"/>
            <a:ext cx="1080653" cy="1566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719" y="2043667"/>
            <a:ext cx="1594723" cy="2034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523" y="4077902"/>
            <a:ext cx="116205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057" y="6039283"/>
            <a:ext cx="1058693" cy="1411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384" y="4762"/>
            <a:ext cx="1284615" cy="1659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058" y="4578065"/>
            <a:ext cx="104775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277" y="5773353"/>
            <a:ext cx="1143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2" y="2114336"/>
            <a:ext cx="1456460" cy="1892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2222" y1="20000" x2="22222" y2="20000"/>
                        <a14:foregroundMark x1="11111" y1="20000" x2="11111" y2="20000"/>
                        <a14:foregroundMark x1="13725" y1="18261" x2="13725" y2="18261"/>
                        <a14:foregroundMark x1="15686" y1="16957" x2="15686" y2="16957"/>
                        <a14:foregroundMark x1="19608" y1="16087" x2="19608" y2="16087"/>
                        <a14:foregroundMark x1="26797" y1="16522" x2="26797" y2="16522"/>
                        <a14:foregroundMark x1="25490" y1="27391" x2="25490" y2="27391"/>
                        <a14:foregroundMark x1="21569" y1="23478" x2="21569" y2="23478"/>
                        <a14:foregroundMark x1="26144" y1="30000" x2="26144" y2="3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"/>
          <a:stretch/>
        </p:blipFill>
        <p:spPr bwMode="auto">
          <a:xfrm>
            <a:off x="2328862" y="4007234"/>
            <a:ext cx="1511783" cy="235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789" y="0"/>
            <a:ext cx="1152525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335" y="0"/>
            <a:ext cx="116205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277" y="5773353"/>
            <a:ext cx="1594723" cy="2174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Cover image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6" y="3506237"/>
            <a:ext cx="1334395" cy="181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55" y="1702202"/>
            <a:ext cx="1341120" cy="1804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 descr="http://books.google.com/books?id=qe8XAAAAIAAJ&amp;printsec=frontcover&amp;img=1&amp;zoom=1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512" y="3834607"/>
            <a:ext cx="1362408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http://images.iop.org/journals_icons/Info/0305-4470/cover.gif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4" y="1664056"/>
            <a:ext cx="1190625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026" y="1571625"/>
            <a:ext cx="121920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 descr="http://media.journals.elsevier.com/content/covers/journal-of-applied-mathematics-and-mechanics.gif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878" y="5152157"/>
            <a:ext cx="1466759" cy="172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www.opticsinfobase.org/images/osa-josaa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523" y="-12298"/>
            <a:ext cx="1534478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1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2890" b="98266" l="4412" r="955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351" y="1496462"/>
            <a:ext cx="129540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19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269" y="5820010"/>
            <a:ext cx="1423346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275" y="3399247"/>
            <a:ext cx="1594723" cy="2374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797" y="5620951"/>
            <a:ext cx="1573204" cy="2227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325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9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1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3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4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6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7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8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9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1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313" y="382834"/>
            <a:ext cx="91694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13085" y="1954274"/>
            <a:ext cx="1524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2255" y="1847949"/>
            <a:ext cx="1524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1906657" y="2127250"/>
            <a:ext cx="152400" cy="147638"/>
            <a:chOff x="1049" y="1340"/>
            <a:chExt cx="96" cy="93"/>
          </a:xfrm>
        </p:grpSpPr>
        <p:pic>
          <p:nvPicPr>
            <p:cNvPr id="9" name="Picture 14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49" y="1342"/>
              <a:ext cx="96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7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49" y="1340"/>
              <a:ext cx="96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up 8"/>
          <p:cNvGrpSpPr>
            <a:grpSpLocks/>
          </p:cNvGrpSpPr>
          <p:nvPr/>
        </p:nvGrpSpPr>
        <p:grpSpPr bwMode="auto">
          <a:xfrm>
            <a:off x="1983456" y="2289175"/>
            <a:ext cx="152400" cy="147637"/>
            <a:chOff x="1097" y="1431"/>
            <a:chExt cx="96" cy="93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97" y="1431"/>
              <a:ext cx="96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7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7" y="1433"/>
              <a:ext cx="96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" name="Group 8"/>
          <p:cNvGrpSpPr>
            <a:grpSpLocks/>
          </p:cNvGrpSpPr>
          <p:nvPr/>
        </p:nvGrpSpPr>
        <p:grpSpPr bwMode="auto">
          <a:xfrm>
            <a:off x="1470528" y="2243529"/>
            <a:ext cx="152400" cy="147637"/>
            <a:chOff x="768" y="1443"/>
            <a:chExt cx="96" cy="93"/>
          </a:xfrm>
        </p:grpSpPr>
        <p:pic>
          <p:nvPicPr>
            <p:cNvPr id="18" name="Picture 10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8" y="1445"/>
              <a:ext cx="96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7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8" y="1443"/>
              <a:ext cx="96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7038" y="1814451"/>
            <a:ext cx="1524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77610" y="2328472"/>
            <a:ext cx="1524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4577" y="2166742"/>
            <a:ext cx="1524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85034" y="2102644"/>
            <a:ext cx="1524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2517" y="2791962"/>
            <a:ext cx="1524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8282" y="2648860"/>
            <a:ext cx="1524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6079" y="4199361"/>
            <a:ext cx="1524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8095" y="2065079"/>
            <a:ext cx="1524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1758" y="1840501"/>
            <a:ext cx="1524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16725" y="2167040"/>
            <a:ext cx="1524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9509" y="2133140"/>
            <a:ext cx="1524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5709" y="2072101"/>
            <a:ext cx="1524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2798" y="1931193"/>
            <a:ext cx="1524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3810" y="2238973"/>
            <a:ext cx="1524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4577" y="1858962"/>
            <a:ext cx="1524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8452" y="1979346"/>
            <a:ext cx="1524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8095" y="2438400"/>
            <a:ext cx="1524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97669" y="2354815"/>
            <a:ext cx="1524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1952" y="1784915"/>
            <a:ext cx="1524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7117" y="2149476"/>
            <a:ext cx="1524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5673" y="2400703"/>
            <a:ext cx="1524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7261" y="2256241"/>
            <a:ext cx="1524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884" y="2764759"/>
            <a:ext cx="1524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2338" y="2238347"/>
            <a:ext cx="1524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6439" y="4443647"/>
            <a:ext cx="1524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3938" y="4343823"/>
            <a:ext cx="1524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1297" y="4299185"/>
            <a:ext cx="1524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5863" y="4725039"/>
            <a:ext cx="1524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54060" y="2137310"/>
            <a:ext cx="1524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2706" y="5078971"/>
            <a:ext cx="1524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69986" y="5189112"/>
            <a:ext cx="1524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4133" y="4848331"/>
            <a:ext cx="1524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84789" y="2545165"/>
            <a:ext cx="1524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88998" y="2549351"/>
            <a:ext cx="1524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7233" y="1840501"/>
            <a:ext cx="1524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6506" y="5116881"/>
            <a:ext cx="1524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0495" y="3846240"/>
            <a:ext cx="1524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78878" y="2416710"/>
            <a:ext cx="1524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0930" y="2192420"/>
            <a:ext cx="1524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21909" y="2647500"/>
            <a:ext cx="1524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1429" y="2257349"/>
            <a:ext cx="1524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760" y="2310578"/>
            <a:ext cx="1524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0138" y="2224944"/>
            <a:ext cx="1524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1330" y="1703487"/>
            <a:ext cx="1524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936" y="1967717"/>
            <a:ext cx="152400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6790004"/>
      </p:ext>
    </p:extLst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"/>
                            </p:stCondLst>
                            <p:childTnLst>
                              <p:par>
                                <p:cTn id="11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"/>
                            </p:stCondLst>
                            <p:childTnLst>
                              <p:par>
                                <p:cTn id="12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"/>
                            </p:stCondLst>
                            <p:childTnLst>
                              <p:par>
                                <p:cTn id="13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296" y="274638"/>
            <a:ext cx="8229600" cy="1143000"/>
          </a:xfrm>
        </p:spPr>
        <p:txBody>
          <a:bodyPr/>
          <a:lstStyle/>
          <a:p>
            <a:r>
              <a:rPr lang="en-US" dirty="0" smtClean="0"/>
              <a:t>Course at AIMS Feb-March 2008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5864"/>
            <a:ext cx="8229600" cy="4525963"/>
          </a:xfrm>
        </p:spPr>
        <p:txBody>
          <a:bodyPr/>
          <a:lstStyle/>
          <a:p>
            <a:r>
              <a:rPr lang="en-US" dirty="0" smtClean="0"/>
              <a:t>Nonlinear Dynamical Systems with Applications to Mathematical </a:t>
            </a:r>
            <a:r>
              <a:rPr lang="en-US" dirty="0"/>
              <a:t>B</a:t>
            </a:r>
            <a:r>
              <a:rPr lang="en-US" dirty="0" smtClean="0"/>
              <a:t>iology</a:t>
            </a:r>
          </a:p>
          <a:p>
            <a:r>
              <a:rPr lang="en-US" dirty="0" smtClean="0"/>
              <a:t>Willy </a:t>
            </a:r>
            <a:r>
              <a:rPr lang="en-US" dirty="0" err="1" smtClean="0"/>
              <a:t>Hereman</a:t>
            </a:r>
            <a:r>
              <a:rPr lang="en-US" dirty="0" smtClean="0"/>
              <a:t> and </a:t>
            </a:r>
            <a:r>
              <a:rPr lang="en-US" dirty="0" err="1" smtClean="0"/>
              <a:t>Kesh</a:t>
            </a:r>
            <a:r>
              <a:rPr lang="en-US" dirty="0" smtClean="0"/>
              <a:t> </a:t>
            </a:r>
            <a:r>
              <a:rPr lang="en-US" dirty="0" err="1" smtClean="0"/>
              <a:t>Govinder</a:t>
            </a:r>
            <a:r>
              <a:rPr lang="en-US" dirty="0" smtClean="0"/>
              <a:t> (Univ. KwaZulu-Natal, Durban)</a:t>
            </a:r>
          </a:p>
        </p:txBody>
      </p:sp>
    </p:spTree>
    <p:extLst>
      <p:ext uri="{BB962C8B-B14F-4D97-AF65-F5344CB8AC3E}">
        <p14:creationId xmlns:p14="http://schemas.microsoft.com/office/powerpoint/2010/main" val="3746996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98"/>
            <a:ext cx="8229600" cy="1143000"/>
          </a:xfrm>
        </p:spPr>
        <p:txBody>
          <a:bodyPr/>
          <a:lstStyle/>
          <a:p>
            <a:r>
              <a:rPr lang="en-US" dirty="0" smtClean="0"/>
              <a:t>Research Focus</a:t>
            </a:r>
            <a:endParaRPr lang="en-US" dirty="0"/>
          </a:p>
        </p:txBody>
      </p:sp>
      <p:pic>
        <p:nvPicPr>
          <p:cNvPr id="1028" name="Picture 4" descr="I:\dh-presentation\DiederikKortewe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248" y="1337661"/>
            <a:ext cx="2060148" cy="292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617688" y="4288966"/>
            <a:ext cx="2583609" cy="79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2400" dirty="0" err="1" smtClean="0"/>
              <a:t>Diederik</a:t>
            </a:r>
            <a:r>
              <a:rPr lang="en-US" sz="2400" dirty="0" smtClean="0"/>
              <a:t> </a:t>
            </a:r>
            <a:r>
              <a:rPr lang="en-US" sz="2400" dirty="0" err="1" smtClean="0"/>
              <a:t>Korteweg</a:t>
            </a:r>
            <a:endParaRPr lang="en-US" sz="2400" dirty="0" smtClean="0"/>
          </a:p>
          <a:p>
            <a:pPr marL="0" indent="0" algn="ctr">
              <a:buFont typeface="Arial" charset="0"/>
              <a:buNone/>
            </a:pPr>
            <a:r>
              <a:rPr lang="en-US" sz="2400" dirty="0" smtClean="0"/>
              <a:t>(1848-1941)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 bwMode="auto">
              <a:xfrm>
                <a:off x="204715" y="5298107"/>
                <a:ext cx="9144000" cy="5004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6 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𝑢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𝑥𝑥𝑥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dirty="0"/>
                  <a:t>f</a:t>
                </a:r>
                <a:r>
                  <a:rPr lang="en-US" dirty="0" smtClean="0"/>
                  <a:t>or u(</a:t>
                </a:r>
                <a:r>
                  <a:rPr lang="en-US" dirty="0" err="1" smtClean="0"/>
                  <a:t>x,t</a:t>
                </a:r>
                <a:r>
                  <a:rPr lang="en-US" dirty="0" smtClean="0"/>
                  <a:t>)</a:t>
                </a:r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4715" y="5298107"/>
                <a:ext cx="9144000" cy="500448"/>
              </a:xfrm>
              <a:prstGeom prst="rect">
                <a:avLst/>
              </a:prstGeom>
              <a:blipFill rotWithShape="1">
                <a:blip r:embed="rId3"/>
                <a:stretch>
                  <a:fillRect b="-17317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3" descr="I:\dh-presentation\GustavdeVri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451" y="1337662"/>
            <a:ext cx="2140250" cy="292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210371" y="4288966"/>
            <a:ext cx="2140250" cy="500448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 smtClean="0"/>
              <a:t>Gustav de </a:t>
            </a:r>
            <a:r>
              <a:rPr lang="en-US" sz="2400" dirty="0" err="1" smtClean="0"/>
              <a:t>Vries</a:t>
            </a: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(1866-1934)</a:t>
            </a:r>
          </a:p>
        </p:txBody>
      </p:sp>
      <p:sp>
        <p:nvSpPr>
          <p:cNvPr id="4" name="Rectangle 3"/>
          <p:cNvSpPr/>
          <p:nvPr/>
        </p:nvSpPr>
        <p:spPr>
          <a:xfrm>
            <a:off x="2711226" y="5298107"/>
            <a:ext cx="4240162" cy="6386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7859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260284" y="-11460076"/>
            <a:ext cx="78009750" cy="5061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569" y="-1783081"/>
            <a:ext cx="9251569" cy="1006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286" b="67959" l="0" r="61920">
                        <a14:foregroundMark x1="74240" y1="52041" x2="74240" y2="52041"/>
                        <a14:foregroundMark x1="70240" y1="57755" x2="70240" y2="57755"/>
                        <a14:foregroundMark x1="67200" y1="57551" x2="67200" y2="57551"/>
                        <a14:foregroundMark x1="60320" y1="61020" x2="60320" y2="61020"/>
                        <a14:foregroundMark x1="58400" y1="60204" x2="58400" y2="60204"/>
                        <a14:foregroundMark x1="52160" y1="52041" x2="52160" y2="52041"/>
                        <a14:foregroundMark x1="52960" y1="50612" x2="52960" y2="50612"/>
                        <a14:foregroundMark x1="51840" y1="47959" x2="51840" y2="47959"/>
                        <a14:foregroundMark x1="53120" y1="48980" x2="53120" y2="48980"/>
                        <a14:foregroundMark x1="51040" y1="44490" x2="51040" y2="44490"/>
                        <a14:foregroundMark x1="51360" y1="42857" x2="51360" y2="42857"/>
                        <a14:foregroundMark x1="51360" y1="41429" x2="51360" y2="41429"/>
                        <a14:foregroundMark x1="48160" y1="47959" x2="48160" y2="47959"/>
                        <a14:foregroundMark x1="48480" y1="46531" x2="48480" y2="46531"/>
                        <a14:foregroundMark x1="48320" y1="45510" x2="48320" y2="45510"/>
                        <a14:foregroundMark x1="21760" y1="30000" x2="21760" y2="30000"/>
                        <a14:foregroundMark x1="23680" y1="32245" x2="23680" y2="32245"/>
                        <a14:foregroundMark x1="21280" y1="31429" x2="21280" y2="31429"/>
                        <a14:foregroundMark x1="21120" y1="26531" x2="21120" y2="26531"/>
                        <a14:foregroundMark x1="21280" y1="23673" x2="21280" y2="23673"/>
                        <a14:foregroundMark x1="21280" y1="21633" x2="21280" y2="21633"/>
                        <a14:foregroundMark x1="21280" y1="19592" x2="21280" y2="19592"/>
                        <a14:foregroundMark x1="21280" y1="17959" x2="21280" y2="17959"/>
                        <a14:foregroundMark x1="21120" y1="16735" x2="21120" y2="16735"/>
                        <a14:foregroundMark x1="24960" y1="32653" x2="24960" y2="32653"/>
                        <a14:foregroundMark x1="25120" y1="33878" x2="25120" y2="33878"/>
                        <a14:foregroundMark x1="26880" y1="37755" x2="26880" y2="37755"/>
                        <a14:foregroundMark x1="26720" y1="36735" x2="26720" y2="36735"/>
                        <a14:foregroundMark x1="26880" y1="35510" x2="26880" y2="35510"/>
                        <a14:foregroundMark x1="28320" y1="42449" x2="28320" y2="42449"/>
                        <a14:foregroundMark x1="29440" y1="44898" x2="29440" y2="44898"/>
                        <a14:foregroundMark x1="32320" y1="42653" x2="32320" y2="42653"/>
                        <a14:foregroundMark x1="32160" y1="41224" x2="32160" y2="41224"/>
                        <a14:foregroundMark x1="32960" y1="43265" x2="32960" y2="43265"/>
                        <a14:foregroundMark x1="32640" y1="41633" x2="32640" y2="41633"/>
                        <a14:foregroundMark x1="76800" y1="51429" x2="76800" y2="51429"/>
                        <a14:foregroundMark x1="82560" y1="46531" x2="82560" y2="46531"/>
                        <a14:foregroundMark x1="82240" y1="47755" x2="82240" y2="47755"/>
                        <a14:foregroundMark x1="4000" y1="31020" x2="4000" y2="31020"/>
                        <a14:foregroundMark x1="13600" y1="36122" x2="13600" y2="36122"/>
                        <a14:foregroundMark x1="5120" y1="30204" x2="5120" y2="30204"/>
                        <a14:foregroundMark x1="4160" y1="28776" x2="4160" y2="28776"/>
                        <a14:foregroundMark x1="9600" y1="94490" x2="9600" y2="94490"/>
                        <a14:foregroundMark x1="32751" y1="45961" x2="32751" y2="45961"/>
                        <a14:foregroundMark x1="32314" y1="42897" x2="32314" y2="42897"/>
                        <a14:foregroundMark x1="19432" y1="34819" x2="19432" y2="34819"/>
                        <a14:foregroundMark x1="19214" y1="32312" x2="19214" y2="32312"/>
                        <a14:foregroundMark x1="19432" y1="35933" x2="19432" y2="35933"/>
                        <a14:foregroundMark x1="19651" y1="33705" x2="19651" y2="33705"/>
                        <a14:foregroundMark x1="19214" y1="28412" x2="19214" y2="28412"/>
                        <a14:foregroundMark x1="24454" y1="30641" x2="24454" y2="30641"/>
                        <a14:backgroundMark x1="49600" y1="46939" x2="49600" y2="46939"/>
                        <a14:backgroundMark x1="16812" y1="35655" x2="16812" y2="35655"/>
                        <a14:backgroundMark x1="55895" y1="57660" x2="55895" y2="57660"/>
                        <a14:backgroundMark x1="49127" y1="47911" x2="49127" y2="47911"/>
                        <a14:backgroundMark x1="25764" y1="34819" x2="25764" y2="34819"/>
                        <a14:backgroundMark x1="25328" y1="30919" x2="25328" y2="309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2" r="47268" b="37903"/>
          <a:stretch/>
        </p:blipFill>
        <p:spPr bwMode="auto">
          <a:xfrm>
            <a:off x="1227428" y="683459"/>
            <a:ext cx="1789064" cy="16912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4940634"/>
      </p:ext>
    </p:extLst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179102"/>
            <a:ext cx="8229600" cy="1143000"/>
          </a:xfrm>
        </p:spPr>
        <p:txBody>
          <a:bodyPr/>
          <a:lstStyle/>
          <a:p>
            <a:r>
              <a:rPr lang="en-US" dirty="0" smtClean="0"/>
              <a:t>Research Focus</a:t>
            </a:r>
            <a:endParaRPr lang="en-US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1664454" y="4548458"/>
            <a:ext cx="5731930" cy="79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2800" dirty="0" smtClean="0"/>
              <a:t>Interacting </a:t>
            </a:r>
            <a:r>
              <a:rPr lang="en-US" sz="2800" dirty="0" err="1" smtClean="0"/>
              <a:t>solitons</a:t>
            </a:r>
            <a:endParaRPr lang="en-US" sz="2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2419350"/>
            <a:ext cx="8524875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78072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98"/>
            <a:ext cx="8229600" cy="1143000"/>
          </a:xfrm>
        </p:spPr>
        <p:txBody>
          <a:bodyPr/>
          <a:lstStyle/>
          <a:p>
            <a:r>
              <a:rPr lang="en-US" dirty="0" smtClean="0"/>
              <a:t>Research Focus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357012"/>
            <a:ext cx="2914650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65545" y="4303554"/>
            <a:ext cx="2583609" cy="79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2400" dirty="0" smtClean="0"/>
              <a:t>Peter Lax</a:t>
            </a:r>
          </a:p>
          <a:p>
            <a:pPr marL="0" indent="0" algn="ctr">
              <a:buFont typeface="Arial" charset="0"/>
              <a:buNone/>
            </a:pPr>
            <a:r>
              <a:rPr lang="en-US" sz="2400" dirty="0" smtClean="0"/>
              <a:t>(1926-)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38612" y="1357012"/>
            <a:ext cx="6240166" cy="4769151"/>
          </a:xfrm>
        </p:spPr>
        <p:txBody>
          <a:bodyPr/>
          <a:lstStyle/>
          <a:p>
            <a:r>
              <a:rPr lang="en-US" sz="3000" dirty="0" smtClean="0"/>
              <a:t>Complete </a:t>
            </a:r>
            <a:r>
              <a:rPr lang="en-US" sz="3000" dirty="0" err="1" smtClean="0"/>
              <a:t>integrability</a:t>
            </a:r>
            <a:r>
              <a:rPr lang="en-US" sz="3000" dirty="0" smtClean="0"/>
              <a:t> </a:t>
            </a:r>
          </a:p>
          <a:p>
            <a:r>
              <a:rPr lang="en-US" sz="3000" dirty="0" smtClean="0"/>
              <a:t>C</a:t>
            </a:r>
            <a:r>
              <a:rPr lang="en-US" sz="3000" dirty="0" smtClean="0"/>
              <a:t>ontinuous </a:t>
            </a:r>
            <a:r>
              <a:rPr lang="en-US" sz="3000" dirty="0" smtClean="0"/>
              <a:t>to discrete equations</a:t>
            </a:r>
          </a:p>
          <a:p>
            <a:r>
              <a:rPr lang="en-US" sz="3000" dirty="0" smtClean="0"/>
              <a:t>3D conservation laws</a:t>
            </a:r>
          </a:p>
          <a:p>
            <a:r>
              <a:rPr lang="en-US" sz="3000" dirty="0" smtClean="0"/>
              <a:t>Exact solutions to nonlinear PDEs</a:t>
            </a:r>
          </a:p>
          <a:p>
            <a:r>
              <a:rPr lang="en-US" sz="3000" dirty="0" smtClean="0"/>
              <a:t>Symmetries &amp; recursion </a:t>
            </a:r>
            <a:r>
              <a:rPr lang="en-US" sz="3000" dirty="0" smtClean="0"/>
              <a:t>operators</a:t>
            </a:r>
          </a:p>
          <a:p>
            <a:r>
              <a:rPr lang="en-US" sz="3000" dirty="0" err="1" smtClean="0"/>
              <a:t>Homotopy</a:t>
            </a:r>
            <a:r>
              <a:rPr lang="en-US" sz="3000" dirty="0" smtClean="0"/>
              <a:t> operators</a:t>
            </a:r>
          </a:p>
          <a:p>
            <a:r>
              <a:rPr lang="en-US" sz="3000" dirty="0" smtClean="0">
                <a:solidFill>
                  <a:srgbClr val="FF0000"/>
                </a:solidFill>
              </a:rPr>
              <a:t>Lax pairs</a:t>
            </a:r>
          </a:p>
          <a:p>
            <a:r>
              <a:rPr lang="en-US" sz="3000" dirty="0" smtClean="0"/>
              <a:t>Development of symbolic software</a:t>
            </a:r>
          </a:p>
        </p:txBody>
      </p:sp>
    </p:spTree>
    <p:extLst>
      <p:ext uri="{BB962C8B-B14F-4D97-AF65-F5344CB8AC3E}">
        <p14:creationId xmlns:p14="http://schemas.microsoft.com/office/powerpoint/2010/main" val="3840979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9266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 descr="I:\dh-presentation\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5" y="327552"/>
            <a:ext cx="8916232" cy="400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99869" y="3896482"/>
            <a:ext cx="8430227" cy="236525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hlinkClick r:id="rId3"/>
              </a:rPr>
              <a:t>http://inside.mines.edu/~whereman</a:t>
            </a:r>
            <a:endParaRPr lang="en-US" dirty="0" smtClean="0"/>
          </a:p>
          <a:p>
            <a:r>
              <a:rPr lang="en-US" dirty="0" smtClean="0"/>
              <a:t>whereman@mines.edu</a:t>
            </a:r>
            <a:endParaRPr lang="en-US" dirty="0"/>
          </a:p>
          <a:p>
            <a:r>
              <a:rPr lang="en-US" dirty="0" smtClean="0"/>
              <a:t>Papers, presentations, software, …. </a:t>
            </a:r>
            <a:endParaRPr lang="en-US" dirty="0" smtClean="0"/>
          </a:p>
        </p:txBody>
      </p:sp>
      <p:pic>
        <p:nvPicPr>
          <p:cNvPr id="1026" name="Picture 2" descr="Locations of visitors to this pag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36" y="2142701"/>
            <a:ext cx="2055097" cy="124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9483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/>
          <p:cNvSpPr>
            <a:spLocks noGrp="1"/>
          </p:cNvSpPr>
          <p:nvPr>
            <p:ph type="ctrTitle"/>
          </p:nvPr>
        </p:nvSpPr>
        <p:spPr>
          <a:xfrm>
            <a:off x="285541" y="198933"/>
            <a:ext cx="6899030" cy="987399"/>
          </a:xfrm>
        </p:spPr>
        <p:txBody>
          <a:bodyPr/>
          <a:lstStyle/>
          <a:p>
            <a:pPr eaLnBrk="1" hangingPunct="1"/>
            <a:r>
              <a:rPr lang="en-US" dirty="0" smtClean="0"/>
              <a:t>University of Ghent, Belgium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271" y="4905581"/>
            <a:ext cx="1422083" cy="1006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494" y="2363828"/>
            <a:ext cx="2966132" cy="2221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ubtitle 5"/>
          <p:cNvSpPr txBox="1">
            <a:spLocks/>
          </p:cNvSpPr>
          <p:nvPr/>
        </p:nvSpPr>
        <p:spPr bwMode="auto">
          <a:xfrm>
            <a:off x="446312" y="1790767"/>
            <a:ext cx="6200148" cy="452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Postdoctoral Researcher, Institute for Theoretical Mechanics             </a:t>
            </a:r>
            <a:r>
              <a:rPr lang="en-US" sz="2400" dirty="0" smtClean="0">
                <a:solidFill>
                  <a:schemeClr val="tx1"/>
                </a:solidFill>
              </a:rPr>
              <a:t>1982-86  </a:t>
            </a:r>
            <a:r>
              <a:rPr lang="en-US" sz="2400" b="1" dirty="0" smtClean="0">
                <a:solidFill>
                  <a:schemeClr val="tx1"/>
                </a:solidFill>
              </a:rPr>
              <a:t>                                           </a:t>
            </a:r>
          </a:p>
          <a:p>
            <a:pPr marL="342900" indent="-3429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PhD   Applied Mathematics          </a:t>
            </a:r>
            <a:r>
              <a:rPr lang="en-US" sz="2400" dirty="0" smtClean="0">
                <a:solidFill>
                  <a:schemeClr val="tx1"/>
                </a:solidFill>
              </a:rPr>
              <a:t>1982</a:t>
            </a:r>
            <a:endParaRPr lang="en-US" sz="2400" dirty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     </a:t>
            </a:r>
            <a:r>
              <a:rPr lang="en-US" sz="2400" dirty="0" smtClean="0">
                <a:solidFill>
                  <a:schemeClr val="tx1"/>
                </a:solidFill>
              </a:rPr>
              <a:t>Thesis:  </a:t>
            </a:r>
            <a:r>
              <a:rPr lang="en-US" sz="2400" dirty="0" err="1" smtClean="0">
                <a:solidFill>
                  <a:schemeClr val="tx1"/>
                </a:solidFill>
              </a:rPr>
              <a:t>Acousto</a:t>
            </a:r>
            <a:r>
              <a:rPr lang="en-US" sz="2400" dirty="0" smtClean="0">
                <a:solidFill>
                  <a:schemeClr val="tx1"/>
                </a:solidFill>
              </a:rPr>
              <a:t>-optics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    Advisor (mentor):  Robert </a:t>
            </a:r>
            <a:r>
              <a:rPr lang="en-US" sz="2400" dirty="0" err="1" smtClean="0">
                <a:solidFill>
                  <a:schemeClr val="tx1"/>
                </a:solidFill>
              </a:rPr>
              <a:t>Mertens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Teaching Diploma                           </a:t>
            </a:r>
            <a:r>
              <a:rPr lang="en-US" sz="2400" dirty="0" smtClean="0">
                <a:solidFill>
                  <a:schemeClr val="tx1"/>
                </a:solidFill>
              </a:rPr>
              <a:t>1976</a:t>
            </a:r>
          </a:p>
          <a:p>
            <a:pPr marL="342900" indent="-3429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MS    Applied Mathematics          </a:t>
            </a:r>
            <a:r>
              <a:rPr lang="en-US" sz="2400" dirty="0" smtClean="0">
                <a:solidFill>
                  <a:schemeClr val="tx1"/>
                </a:solidFill>
              </a:rPr>
              <a:t>1976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    </a:t>
            </a:r>
            <a:r>
              <a:rPr lang="en-US" sz="2400" dirty="0" smtClean="0">
                <a:solidFill>
                  <a:schemeClr val="tx1"/>
                </a:solidFill>
              </a:rPr>
              <a:t>Thesis:  Dynamical systems</a:t>
            </a:r>
          </a:p>
          <a:p>
            <a:pPr marL="342900" indent="-3429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BS   Mathematics                            </a:t>
            </a:r>
            <a:r>
              <a:rPr lang="en-US" sz="2400" dirty="0" smtClean="0">
                <a:solidFill>
                  <a:schemeClr val="tx1"/>
                </a:solidFill>
              </a:rPr>
              <a:t>1974</a:t>
            </a:r>
          </a:p>
          <a:p>
            <a:pPr marL="342900" indent="-3429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Taught courses in Theoretical Mechanics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87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684" y="-1325881"/>
            <a:ext cx="19502438" cy="1265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urved Connector 2"/>
          <p:cNvCxnSpPr/>
          <p:nvPr/>
        </p:nvCxnSpPr>
        <p:spPr>
          <a:xfrm rot="10800000" flipV="1">
            <a:off x="2323927" y="2250842"/>
            <a:ext cx="4948844" cy="448890"/>
          </a:xfrm>
          <a:prstGeom prst="curvedConnector3">
            <a:avLst/>
          </a:prstGeom>
          <a:ln>
            <a:tailEnd type="triangle" w="med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5" name="Picture 1" descr="https://commondatastorage.googleapis.com/static.panoramio.com/photos/large/86643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151" b="83594" l="27637" r="80176">
                        <a14:foregroundMark x1="53027" y1="29297" x2="53027" y2="29297"/>
                        <a14:foregroundMark x1="54004" y1="29557" x2="54004" y2="29557"/>
                        <a14:foregroundMark x1="69531" y1="53255" x2="69531" y2="53255"/>
                        <a14:foregroundMark x1="37793" y1="52604" x2="37793" y2="52604"/>
                        <a14:foregroundMark x1="43164" y1="51042" x2="43164" y2="51042"/>
                        <a14:foregroundMark x1="56445" y1="37630" x2="56445" y2="37630"/>
                        <a14:foregroundMark x1="56445" y1="38542" x2="56445" y2="38542"/>
                        <a14:foregroundMark x1="57031" y1="39583" x2="57031" y2="39583"/>
                        <a14:foregroundMark x1="57324" y1="39714" x2="57324" y2="39714"/>
                        <a14:foregroundMark x1="56641" y1="32292" x2="56641" y2="32292"/>
                        <a14:foregroundMark x1="56250" y1="32031" x2="56250" y2="32031"/>
                        <a14:foregroundMark x1="53418" y1="27734" x2="53418" y2="27734"/>
                        <a14:foregroundMark x1="53027" y1="27083" x2="53027" y2="27083"/>
                        <a14:foregroundMark x1="52930" y1="24349" x2="52930" y2="24349"/>
                        <a14:foregroundMark x1="52930" y1="22135" x2="52930" y2="22135"/>
                        <a14:foregroundMark x1="52441" y1="18750" x2="52441" y2="18750"/>
                        <a14:foregroundMark x1="52930" y1="17969" x2="52930" y2="17969"/>
                        <a14:foregroundMark x1="52832" y1="16927" x2="52832" y2="16927"/>
                        <a14:foregroundMark x1="52832" y1="16276" x2="52832" y2="16276"/>
                        <a14:foregroundMark x1="52930" y1="19922" x2="52930" y2="19922"/>
                        <a14:foregroundMark x1="52930" y1="23047" x2="52930" y2="23047"/>
                        <a14:foregroundMark x1="52930" y1="23698" x2="52930" y2="23698"/>
                        <a14:foregroundMark x1="52148" y1="21615" x2="52148" y2="21615"/>
                        <a14:foregroundMark x1="38770" y1="53516" x2="38770" y2="53516"/>
                        <a14:foregroundMark x1="74121" y1="53516" x2="74121" y2="53516"/>
                        <a14:foregroundMark x1="76367" y1="54557" x2="76367" y2="54557"/>
                        <a14:foregroundMark x1="76465" y1="51432" x2="76465" y2="51432"/>
                        <a14:foregroundMark x1="29297" y1="52865" x2="29297" y2="52865"/>
                        <a14:foregroundMark x1="29590" y1="51563" x2="29590" y2="51563"/>
                        <a14:foregroundMark x1="30664" y1="48307" x2="30664" y2="48307"/>
                        <a14:foregroundMark x1="67773" y1="53646" x2="67773" y2="53646"/>
                        <a14:foregroundMark x1="79004" y1="74740" x2="79004" y2="747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63" t="14008" r="19828" b="12931"/>
          <a:stretch/>
        </p:blipFill>
        <p:spPr bwMode="auto">
          <a:xfrm>
            <a:off x="1501256" y="2075470"/>
            <a:ext cx="696038" cy="73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069920"/>
      </p:ext>
    </p:extLst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9102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The University </a:t>
            </a:r>
            <a:r>
              <a:rPr lang="en-US" dirty="0"/>
              <a:t>of Iowa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6379"/>
            <a:ext cx="5133109" cy="3657600"/>
          </a:xfrm>
        </p:spPr>
        <p:txBody>
          <a:bodyPr/>
          <a:lstStyle/>
          <a:p>
            <a:pPr indent="0">
              <a:buNone/>
            </a:pPr>
            <a:r>
              <a:rPr lang="en-US" dirty="0" smtClean="0"/>
              <a:t>Visiting </a:t>
            </a:r>
            <a:r>
              <a:rPr lang="en-US" dirty="0" smtClean="0"/>
              <a:t>Scholar with </a:t>
            </a:r>
            <a:endParaRPr lang="en-US" dirty="0" smtClean="0"/>
          </a:p>
          <a:p>
            <a:pPr indent="0">
              <a:buNone/>
            </a:pPr>
            <a:r>
              <a:rPr lang="en-US" dirty="0" smtClean="0"/>
              <a:t>NATO Research </a:t>
            </a:r>
            <a:r>
              <a:rPr lang="en-US" dirty="0" smtClean="0"/>
              <a:t>Fellowships </a:t>
            </a:r>
            <a:endParaRPr lang="en-US" dirty="0" smtClean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r>
              <a:rPr lang="en-US" b="1" dirty="0" smtClean="0"/>
              <a:t>Department of Electrical and Computer Engineering </a:t>
            </a:r>
            <a:r>
              <a:rPr lang="en-US" dirty="0" smtClean="0"/>
              <a:t>1983–84 and 1985-86</a:t>
            </a:r>
          </a:p>
          <a:p>
            <a:pPr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 descr="Z:\Workstudy\Hereman\Presentation dept. head\Places Part\iowa universit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717" y="1767970"/>
            <a:ext cx="3534950" cy="286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177" y="4862680"/>
            <a:ext cx="2721490" cy="1618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26851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29904" y="227581"/>
            <a:ext cx="8229600" cy="997508"/>
          </a:xfrm>
        </p:spPr>
        <p:txBody>
          <a:bodyPr/>
          <a:lstStyle/>
          <a:p>
            <a:pPr algn="l"/>
            <a:r>
              <a:rPr lang="en-US" sz="3400" dirty="0" smtClean="0"/>
              <a:t>At </a:t>
            </a:r>
            <a:r>
              <a:rPr lang="en-US" sz="3400" dirty="0" smtClean="0"/>
              <a:t>The University </a:t>
            </a:r>
            <a:r>
              <a:rPr lang="en-US" sz="3400" dirty="0"/>
              <a:t>of Iowa</a:t>
            </a:r>
          </a:p>
        </p:txBody>
      </p:sp>
      <p:sp>
        <p:nvSpPr>
          <p:cNvPr id="4" name="Subtitle 5"/>
          <p:cNvSpPr txBox="1">
            <a:spLocks noGrp="1"/>
          </p:cNvSpPr>
          <p:nvPr>
            <p:ph idx="1"/>
          </p:nvPr>
        </p:nvSpPr>
        <p:spPr bwMode="auto">
          <a:xfrm>
            <a:off x="457200" y="1587843"/>
            <a:ext cx="8129588" cy="455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pPr marL="457200" indent="-4572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Worked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n </a:t>
            </a:r>
            <a:r>
              <a:rPr lang="en-US" b="1" dirty="0" err="1" smtClean="0">
                <a:solidFill>
                  <a:schemeClr val="tx1"/>
                </a:solidFill>
                <a:latin typeface="+mj-lt"/>
              </a:rPr>
              <a:t>acousto</a:t>
            </a:r>
            <a:r>
              <a:rPr lang="en-US" b="1" dirty="0" smtClean="0">
                <a:solidFill>
                  <a:schemeClr val="tx1"/>
                </a:solidFill>
                <a:latin typeface="+mj-lt"/>
              </a:rPr>
              <a:t>-optics laboratory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of Adrian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Korpel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(great mentor)</a:t>
            </a:r>
          </a:p>
          <a:p>
            <a:pPr marL="457200" indent="-4572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Research in linear and </a:t>
            </a:r>
            <a:r>
              <a:rPr lang="en-US" b="1" dirty="0" smtClean="0">
                <a:solidFill>
                  <a:schemeClr val="tx1"/>
                </a:solidFill>
                <a:latin typeface="+mj-lt"/>
              </a:rPr>
              <a:t>nonlinear </a:t>
            </a:r>
            <a:r>
              <a:rPr lang="en-US" b="1" dirty="0" smtClean="0">
                <a:solidFill>
                  <a:schemeClr val="tx1"/>
                </a:solidFill>
                <a:latin typeface="+mj-lt"/>
              </a:rPr>
              <a:t>waves</a:t>
            </a: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pPr marL="457200" indent="-4572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Developed a direct method to solve nonlinear PDEs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(</a:t>
            </a:r>
            <a:r>
              <a:rPr lang="en-US" b="1" dirty="0" err="1" smtClean="0">
                <a:solidFill>
                  <a:schemeClr val="tx1"/>
                </a:solidFill>
                <a:latin typeface="+mj-lt"/>
              </a:rPr>
              <a:t>soliton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+mj-lt"/>
              </a:rPr>
              <a:t>theory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183453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0809" y="-4583433"/>
            <a:ext cx="39004875" cy="2530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Curved Connector 3"/>
          <p:cNvCxnSpPr>
            <a:stCxn id="17" idx="2"/>
            <a:endCxn id="5123" idx="2"/>
          </p:cNvCxnSpPr>
          <p:nvPr/>
        </p:nvCxnSpPr>
        <p:spPr>
          <a:xfrm rot="5400000" flipH="1" flipV="1">
            <a:off x="5341361" y="3092856"/>
            <a:ext cx="466116" cy="338308"/>
          </a:xfrm>
          <a:prstGeom prst="curvedConnector3">
            <a:avLst>
              <a:gd name="adj1" fmla="val -49044"/>
            </a:avLst>
          </a:prstGeom>
          <a:ln>
            <a:headEnd type="none" w="lg" len="lg"/>
            <a:tailEnd type="triangle" w="sm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31" b="78114" l="22375" r="73125">
                        <a14:foregroundMark x1="29125" y1="76868" x2="29125" y2="76868"/>
                        <a14:foregroundMark x1="65750" y1="76512" x2="65750" y2="76512"/>
                        <a14:foregroundMark x1="43250" y1="77224" x2="43250" y2="77224"/>
                        <a14:foregroundMark x1="47125" y1="14413" x2="47125" y2="14413"/>
                        <a14:foregroundMark x1="46500" y1="16370" x2="46500" y2="16370"/>
                        <a14:foregroundMark x1="46250" y1="14057" x2="46250" y2="14057"/>
                        <a14:foregroundMark x1="47500" y1="13167" x2="47500" y2="13167"/>
                        <a14:foregroundMark x1="47500" y1="20285" x2="47500" y2="20285"/>
                        <a14:foregroundMark x1="46375" y1="17616" x2="46375" y2="17616"/>
                        <a14:foregroundMark x1="36250" y1="48932" x2="36250" y2="48932"/>
                        <a14:foregroundMark x1="62125" y1="50000" x2="62125" y2="50000"/>
                        <a14:foregroundMark x1="68375" y1="50178" x2="68375" y2="50178"/>
                        <a14:foregroundMark x1="24375" y1="52135" x2="24375" y2="52135"/>
                        <a14:foregroundMark x1="48625" y1="77402" x2="48625" y2="77402"/>
                        <a14:foregroundMark x1="53500" y1="77402" x2="53500" y2="77402"/>
                        <a14:foregroundMark x1="47375" y1="16904" x2="47375" y2="16904"/>
                        <a14:foregroundMark x1="47375" y1="18327" x2="47375" y2="18327"/>
                        <a14:foregroundMark x1="47500" y1="12100" x2="47500" y2="12100"/>
                        <a14:foregroundMark x1="47375" y1="11566" x2="47375" y2="11566"/>
                        <a14:foregroundMark x1="46750" y1="13701" x2="46750" y2="13701"/>
                        <a14:foregroundMark x1="47000" y1="13345" x2="47000" y2="13345"/>
                        <a14:foregroundMark x1="42500" y1="42171" x2="42500" y2="42171"/>
                        <a14:foregroundMark x1="42125" y1="41637" x2="42125" y2="41637"/>
                        <a14:foregroundMark x1="25375" y1="46441" x2="25375" y2="46441"/>
                        <a14:foregroundMark x1="24375" y1="45730" x2="24375" y2="45730"/>
                        <a14:foregroundMark x1="44250" y1="27580" x2="44250" y2="27580"/>
                        <a14:foregroundMark x1="43750" y1="27758" x2="43750" y2="27758"/>
                        <a14:foregroundMark x1="61375" y1="46797" x2="61375" y2="46797"/>
                        <a14:foregroundMark x1="60250" y1="46797" x2="60250" y2="46797"/>
                        <a14:foregroundMark x1="64750" y1="46619" x2="64750" y2="46619"/>
                        <a14:foregroundMark x1="68625" y1="46441" x2="68625" y2="46441"/>
                        <a14:foregroundMark x1="67625" y1="46441" x2="67625" y2="464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24" t="8362" r="26751" b="22776"/>
          <a:stretch/>
        </p:blipFill>
        <p:spPr bwMode="auto">
          <a:xfrm>
            <a:off x="5097982" y="2913554"/>
            <a:ext cx="614565" cy="581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68" b="72740" l="41211" r="98438">
                        <a14:foregroundMark x1="58008" y1="28493" x2="58008" y2="28493"/>
                        <a14:foregroundMark x1="64453" y1="29041" x2="64453" y2="29041"/>
                        <a14:foregroundMark x1="48242" y1="29315" x2="48242" y2="29315"/>
                        <a14:foregroundMark x1="53320" y1="28219" x2="53320" y2="28219"/>
                        <a14:foregroundMark x1="64648" y1="31096" x2="64648" y2="31096"/>
                        <a14:foregroundMark x1="58594" y1="65616" x2="58594" y2="65616"/>
                        <a14:foregroundMark x1="60547" y1="65753" x2="60547" y2="65753"/>
                        <a14:foregroundMark x1="43945" y1="65205" x2="43945" y2="65205"/>
                        <a14:foregroundMark x1="43750" y1="64658" x2="43750" y2="64658"/>
                        <a14:foregroundMark x1="45508" y1="66849" x2="45508" y2="66849"/>
                        <a14:foregroundMark x1="73633" y1="29589" x2="73633" y2="295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122" t="22340" b="33851"/>
          <a:stretch/>
        </p:blipFill>
        <p:spPr bwMode="auto">
          <a:xfrm>
            <a:off x="5517765" y="2541568"/>
            <a:ext cx="451615" cy="48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733294"/>
      </p:ext>
    </p:extLst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9102"/>
            <a:ext cx="8229600" cy="1143000"/>
          </a:xfrm>
        </p:spPr>
        <p:txBody>
          <a:bodyPr/>
          <a:lstStyle/>
          <a:p>
            <a:pPr algn="l"/>
            <a:r>
              <a:rPr lang="en-US" sz="4000" dirty="0"/>
              <a:t>University of Wisconsin-Madison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323172" y="1681457"/>
            <a:ext cx="4437769" cy="4449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Van </a:t>
            </a:r>
            <a:r>
              <a:rPr lang="en-US" dirty="0" err="1" smtClean="0"/>
              <a:t>Vleck</a:t>
            </a:r>
            <a:r>
              <a:rPr lang="en-US" dirty="0" smtClean="0"/>
              <a:t> Visiting Assistant Professor 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/>
              <a:t>Department of Mathematics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/>
              <a:t>1986-89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450" y="4160058"/>
            <a:ext cx="1785937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Z:\Workstudy\Hereman\Presentation dept. head\pictures\VanVleckHall 86-89 Madis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00" y="1681457"/>
            <a:ext cx="3121025" cy="444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3054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1806"/>
            <a:ext cx="8229600" cy="1143000"/>
          </a:xfrm>
        </p:spPr>
        <p:txBody>
          <a:bodyPr/>
          <a:lstStyle/>
          <a:p>
            <a:pPr algn="l"/>
            <a:r>
              <a:rPr lang="en-US" sz="4000" dirty="0"/>
              <a:t>University of Wisconsin-Madison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073" y="1524000"/>
            <a:ext cx="4930461" cy="462785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Visiting Scholar  </a:t>
            </a:r>
          </a:p>
          <a:p>
            <a:pPr marL="0" indent="0">
              <a:buNone/>
            </a:pPr>
            <a:r>
              <a:rPr lang="en-US" b="1" dirty="0" smtClean="0"/>
              <a:t>Center for the Mathematical Sciences </a:t>
            </a:r>
          </a:p>
          <a:p>
            <a:pPr>
              <a:buNone/>
            </a:pPr>
            <a:r>
              <a:rPr lang="en-US" dirty="0" smtClean="0"/>
              <a:t>1986-89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800" dirty="0" smtClean="0"/>
              <a:t>Modeling Information Processing </a:t>
            </a:r>
            <a:r>
              <a:rPr lang="en-US" sz="2800" dirty="0"/>
              <a:t>A</a:t>
            </a:r>
            <a:r>
              <a:rPr lang="en-US" sz="2800" dirty="0" smtClean="0"/>
              <a:t>nd Control group of  David Russell (great mentor)</a:t>
            </a:r>
            <a:endParaRPr lang="en-US" sz="2800" dirty="0"/>
          </a:p>
        </p:txBody>
      </p:sp>
      <p:pic>
        <p:nvPicPr>
          <p:cNvPr id="1028" name="Picture 4" descr="Z:\Workstudy\Hereman\Presentation dept. head\pictures\WARF 86-89 Madis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534" y="1702088"/>
            <a:ext cx="3121025" cy="444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55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5505</TotalTime>
  <Words>469</Words>
  <Application>Microsoft Office PowerPoint</Application>
  <PresentationFormat>On-screen Show (4:3)</PresentationFormat>
  <Paragraphs>101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1_Office Theme</vt:lpstr>
      <vt:lpstr>PowerPoint Presentation</vt:lpstr>
      <vt:lpstr>PowerPoint Presentation</vt:lpstr>
      <vt:lpstr>University of Ghent, Belgium</vt:lpstr>
      <vt:lpstr>PowerPoint Presentation</vt:lpstr>
      <vt:lpstr>The University of Iowa</vt:lpstr>
      <vt:lpstr>At The University of Iowa</vt:lpstr>
      <vt:lpstr>PowerPoint Presentation</vt:lpstr>
      <vt:lpstr>University of Wisconsin-Madison</vt:lpstr>
      <vt:lpstr>University of Wisconsin-Madison</vt:lpstr>
      <vt:lpstr>At UW-Madison</vt:lpstr>
      <vt:lpstr>PowerPoint Presentation</vt:lpstr>
      <vt:lpstr>Colorado School of Mines</vt:lpstr>
      <vt:lpstr>Colorado School of Mines</vt:lpstr>
      <vt:lpstr>At the Colorado School of Mines</vt:lpstr>
      <vt:lpstr>At the Colorado School of Mines</vt:lpstr>
      <vt:lpstr>PowerPoint Presentation</vt:lpstr>
      <vt:lpstr>PowerPoint Presentation</vt:lpstr>
      <vt:lpstr>Course at AIMS Feb-March 2008</vt:lpstr>
      <vt:lpstr>Research Focus</vt:lpstr>
      <vt:lpstr>Research Focus</vt:lpstr>
      <vt:lpstr>Research Focus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Kownoon Her</dc:creator>
  <cp:lastModifiedBy>whereman</cp:lastModifiedBy>
  <cp:revision>544</cp:revision>
  <dcterms:created xsi:type="dcterms:W3CDTF">2012-01-31T01:49:22Z</dcterms:created>
  <dcterms:modified xsi:type="dcterms:W3CDTF">2014-04-22T10:18:53Z</dcterms:modified>
</cp:coreProperties>
</file>